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4" r:id="rId4"/>
    <p:sldId id="275" r:id="rId5"/>
    <p:sldId id="273" r:id="rId6"/>
    <p:sldId id="277" r:id="rId7"/>
    <p:sldId id="259" r:id="rId8"/>
    <p:sldId id="258" r:id="rId9"/>
    <p:sldId id="279" r:id="rId10"/>
    <p:sldId id="268" r:id="rId11"/>
    <p:sldId id="260" r:id="rId12"/>
    <p:sldId id="280" r:id="rId13"/>
    <p:sldId id="282" r:id="rId14"/>
    <p:sldId id="261" r:id="rId15"/>
    <p:sldId id="272" r:id="rId16"/>
    <p:sldId id="285" r:id="rId17"/>
    <p:sldId id="283" r:id="rId18"/>
    <p:sldId id="290" r:id="rId19"/>
    <p:sldId id="293" r:id="rId20"/>
    <p:sldId id="284" r:id="rId21"/>
    <p:sldId id="265" r:id="rId22"/>
    <p:sldId id="270" r:id="rId23"/>
    <p:sldId id="286" r:id="rId24"/>
    <p:sldId id="263" r:id="rId25"/>
    <p:sldId id="287" r:id="rId26"/>
    <p:sldId id="292" r:id="rId27"/>
    <p:sldId id="289" r:id="rId28"/>
    <p:sldId id="291" r:id="rId29"/>
    <p:sldId id="288" r:id="rId30"/>
    <p:sldId id="264" r:id="rId31"/>
    <p:sldId id="271" r:id="rId32"/>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014"/>
    <a:srgbClr val="FF2402"/>
    <a:srgbClr val="FF36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66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0750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177015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84563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94862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232082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D2332A8-9615-9C4B-BD65-8D93F7F0E711}" type="datetimeFigureOut">
              <a:rPr lang="nl-NL" smtClean="0"/>
              <a:t>30-01-14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269606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D2332A8-9615-9C4B-BD65-8D93F7F0E711}" type="datetimeFigureOut">
              <a:rPr lang="nl-NL" smtClean="0"/>
              <a:t>30-01-14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39508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5D2332A8-9615-9C4B-BD65-8D93F7F0E711}" type="datetimeFigureOut">
              <a:rPr lang="nl-NL" smtClean="0"/>
              <a:t>30-01-14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228094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D2332A8-9615-9C4B-BD65-8D93F7F0E711}" type="datetimeFigureOut">
              <a:rPr lang="nl-NL" smtClean="0"/>
              <a:t>30-01-14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209709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5D2332A8-9615-9C4B-BD65-8D93F7F0E711}" type="datetimeFigureOut">
              <a:rPr lang="nl-NL" smtClean="0"/>
              <a:t>30-01-14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07956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5D2332A8-9615-9C4B-BD65-8D93F7F0E711}" type="datetimeFigureOut">
              <a:rPr lang="nl-NL" smtClean="0"/>
              <a:t>30-01-14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2AFCAE9-62B2-3444-94F3-EF43A6FED2E3}" type="slidenum">
              <a:rPr lang="nl-NL" smtClean="0"/>
              <a:t>‹nr.›</a:t>
            </a:fld>
            <a:endParaRPr lang="nl-NL"/>
          </a:p>
        </p:txBody>
      </p:sp>
    </p:spTree>
    <p:extLst>
      <p:ext uri="{BB962C8B-B14F-4D97-AF65-F5344CB8AC3E}">
        <p14:creationId xmlns:p14="http://schemas.microsoft.com/office/powerpoint/2010/main" val="3101120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332A8-9615-9C4B-BD65-8D93F7F0E711}" type="datetimeFigureOut">
              <a:rPr lang="nl-NL" smtClean="0"/>
              <a:t>30-01-14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FCAE9-62B2-3444-94F3-EF43A6FED2E3}" type="slidenum">
              <a:rPr lang="nl-NL" smtClean="0"/>
              <a:t>‹nr.›</a:t>
            </a:fld>
            <a:endParaRPr lang="nl-NL"/>
          </a:p>
        </p:txBody>
      </p:sp>
    </p:spTree>
    <p:extLst>
      <p:ext uri="{BB962C8B-B14F-4D97-AF65-F5344CB8AC3E}">
        <p14:creationId xmlns:p14="http://schemas.microsoft.com/office/powerpoint/2010/main" val="164355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document2.docx"/><Relationship Id="rId4" Type="http://schemas.openxmlformats.org/officeDocument/2006/relationships/image" Target="../media/image2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document3.docx"/><Relationship Id="rId4" Type="http://schemas.openxmlformats.org/officeDocument/2006/relationships/image" Target="../media/image26.png"/><Relationship Id="rId5" Type="http://schemas.openxmlformats.org/officeDocument/2006/relationships/image" Target="../media/image27.JPG"/><Relationship Id="rId6" Type="http://schemas.openxmlformats.org/officeDocument/2006/relationships/image" Target="../media/image28.JP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document4.docx"/><Relationship Id="rId4" Type="http://schemas.openxmlformats.org/officeDocument/2006/relationships/image" Target="../media/image29.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document1.docx"/><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Kansexperiment Plaatje.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47288"/>
            <a:ext cx="9144000" cy="6154509"/>
          </a:xfrm>
          <a:prstGeom prst="rect">
            <a:avLst/>
          </a:prstGeom>
        </p:spPr>
      </p:pic>
      <p:sp>
        <p:nvSpPr>
          <p:cNvPr id="6" name="Tekstvak 5"/>
          <p:cNvSpPr txBox="1"/>
          <p:nvPr/>
        </p:nvSpPr>
        <p:spPr>
          <a:xfrm>
            <a:off x="2025604" y="5643379"/>
            <a:ext cx="5328374" cy="10287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nl-NL" sz="2800" b="1" dirty="0"/>
              <a:t>Kansexperiment Simuleren met Smartphone/</a:t>
            </a:r>
            <a:r>
              <a:rPr lang="nl-NL" sz="2800" b="1" dirty="0" smtClean="0"/>
              <a:t>Tablet</a:t>
            </a:r>
            <a:endParaRPr lang="nl-NL" sz="2800" dirty="0"/>
          </a:p>
          <a:p>
            <a:pPr algn="ctr">
              <a:spcAft>
                <a:spcPts val="0"/>
              </a:spcAft>
            </a:pPr>
            <a:r>
              <a:rPr lang="nl-NL" sz="2800" dirty="0">
                <a:effectLst/>
                <a:latin typeface="Calibri"/>
                <a:ea typeface="ＭＳ 明朝"/>
                <a:cs typeface="Times New Roman"/>
              </a:rPr>
              <a:t> </a:t>
            </a:r>
          </a:p>
        </p:txBody>
      </p:sp>
      <p:sp>
        <p:nvSpPr>
          <p:cNvPr id="7" name="Tekstvak 6"/>
          <p:cNvSpPr txBox="1"/>
          <p:nvPr/>
        </p:nvSpPr>
        <p:spPr>
          <a:xfrm>
            <a:off x="4044767" y="156855"/>
            <a:ext cx="3973219" cy="1600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nl-NL" b="1" dirty="0" smtClean="0">
                <a:effectLst/>
                <a:latin typeface="Abadi MT Condensed Light"/>
                <a:ea typeface="ＭＳ 明朝"/>
                <a:cs typeface="Times New Roman"/>
              </a:rPr>
              <a:t>Ir</a:t>
            </a:r>
            <a:r>
              <a:rPr lang="nl-NL" b="1" dirty="0">
                <a:effectLst/>
                <a:latin typeface="Abadi MT Condensed Light"/>
                <a:ea typeface="ＭＳ 明朝"/>
                <a:cs typeface="Times New Roman"/>
              </a:rPr>
              <a:t>. F.C.L</a:t>
            </a:r>
            <a:r>
              <a:rPr lang="nl-NL" b="1" dirty="0" smtClean="0">
                <a:effectLst/>
                <a:latin typeface="Abadi MT Condensed Light"/>
                <a:ea typeface="ＭＳ 明朝"/>
                <a:cs typeface="Times New Roman"/>
              </a:rPr>
              <a:t>. (Frederique) Lampe</a:t>
            </a:r>
          </a:p>
          <a:p>
            <a:pPr algn="r">
              <a:spcAft>
                <a:spcPts val="0"/>
              </a:spcAft>
            </a:pPr>
            <a:r>
              <a:rPr lang="nl-NL" b="1" dirty="0" smtClean="0">
                <a:latin typeface="Abadi MT Condensed Light"/>
                <a:ea typeface="ＭＳ 明朝"/>
                <a:cs typeface="Times New Roman"/>
              </a:rPr>
              <a:t>NWD 31 januari 2014</a:t>
            </a:r>
            <a:endParaRPr lang="nl-NL" b="1" dirty="0" smtClean="0">
              <a:effectLst/>
              <a:latin typeface="Abadi MT Condensed Light"/>
              <a:ea typeface="ＭＳ 明朝"/>
              <a:cs typeface="Times New Roman"/>
            </a:endParaRPr>
          </a:p>
          <a:p>
            <a:pPr algn="r">
              <a:spcAft>
                <a:spcPts val="0"/>
              </a:spcAft>
            </a:pPr>
            <a:r>
              <a:rPr lang="nl-NL" b="1" dirty="0">
                <a:effectLst/>
                <a:latin typeface="Calibri"/>
                <a:ea typeface="ＭＳ 明朝"/>
                <a:cs typeface="Times New Roman"/>
              </a:rPr>
              <a:t> </a:t>
            </a:r>
          </a:p>
        </p:txBody>
      </p:sp>
      <p:pic>
        <p:nvPicPr>
          <p:cNvPr id="8" name="Afbeelding 7"/>
          <p:cNvPicPr/>
          <p:nvPr/>
        </p:nvPicPr>
        <p:blipFill>
          <a:blip r:embed="rId3">
            <a:extLst>
              <a:ext uri="{28A0092B-C50C-407E-A947-70E740481C1C}">
                <a14:useLocalDpi xmlns:a14="http://schemas.microsoft.com/office/drawing/2010/main" val="0"/>
              </a:ext>
            </a:extLst>
          </a:blip>
          <a:stretch>
            <a:fillRect/>
          </a:stretch>
        </p:blipFill>
        <p:spPr>
          <a:xfrm>
            <a:off x="8104533" y="46773"/>
            <a:ext cx="873412" cy="873412"/>
          </a:xfrm>
          <a:prstGeom prst="rect">
            <a:avLst/>
          </a:prstGeom>
        </p:spPr>
      </p:pic>
    </p:spTree>
    <p:extLst>
      <p:ext uri="{BB962C8B-B14F-4D97-AF65-F5344CB8AC3E}">
        <p14:creationId xmlns:p14="http://schemas.microsoft.com/office/powerpoint/2010/main" val="3476547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Schermafbeelding 2013-11-08 om 20.53.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081" y="241898"/>
            <a:ext cx="5292676" cy="6367914"/>
          </a:xfrm>
          <a:prstGeom prst="rect">
            <a:avLst/>
          </a:prstGeom>
        </p:spPr>
      </p:pic>
    </p:spTree>
    <p:extLst>
      <p:ext uri="{BB962C8B-B14F-4D97-AF65-F5344CB8AC3E}">
        <p14:creationId xmlns:p14="http://schemas.microsoft.com/office/powerpoint/2010/main" val="33290098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3-11-08 om 20.5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34329" cy="9624634"/>
          </a:xfrm>
          <a:prstGeom prst="rect">
            <a:avLst/>
          </a:prstGeom>
        </p:spPr>
      </p:pic>
      <p:sp>
        <p:nvSpPr>
          <p:cNvPr id="3" name="Tekstvak 2"/>
          <p:cNvSpPr txBox="1"/>
          <p:nvPr/>
        </p:nvSpPr>
        <p:spPr>
          <a:xfrm>
            <a:off x="7061180" y="3615961"/>
            <a:ext cx="468729" cy="338554"/>
          </a:xfrm>
          <a:prstGeom prst="rect">
            <a:avLst/>
          </a:prstGeom>
          <a:noFill/>
        </p:spPr>
        <p:txBody>
          <a:bodyPr wrap="square" rtlCol="0">
            <a:spAutoFit/>
          </a:bodyPr>
          <a:lstStyle/>
          <a:p>
            <a:r>
              <a:rPr lang="nl-NL" sz="1600" b="1" dirty="0" smtClean="0"/>
              <a:t>‘84</a:t>
            </a:r>
            <a:endParaRPr lang="nl-NL" sz="1600" b="1" dirty="0"/>
          </a:p>
        </p:txBody>
      </p:sp>
    </p:spTree>
    <p:extLst>
      <p:ext uri="{BB962C8B-B14F-4D97-AF65-F5344CB8AC3E}">
        <p14:creationId xmlns:p14="http://schemas.microsoft.com/office/powerpoint/2010/main" val="17932289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3-11-08 om 20.5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731" y="-1239695"/>
            <a:ext cx="12734329" cy="9624634"/>
          </a:xfrm>
          <a:prstGeom prst="rect">
            <a:avLst/>
          </a:prstGeom>
        </p:spPr>
      </p:pic>
    </p:spTree>
    <p:extLst>
      <p:ext uri="{BB962C8B-B14F-4D97-AF65-F5344CB8AC3E}">
        <p14:creationId xmlns:p14="http://schemas.microsoft.com/office/powerpoint/2010/main" val="26547789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2540197" y="-5639106"/>
            <a:ext cx="11684197" cy="13802337"/>
            <a:chOff x="-2147070" y="-3371378"/>
            <a:chExt cx="11684197" cy="13802337"/>
          </a:xfrm>
        </p:grpSpPr>
        <p:pic>
          <p:nvPicPr>
            <p:cNvPr id="2" name="Afbeelding 1" descr="Schermafbeelding 2013-11-08 om 20.5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22" y="1920013"/>
              <a:ext cx="11615349" cy="8510946"/>
            </a:xfrm>
            <a:prstGeom prst="rect">
              <a:avLst/>
            </a:prstGeom>
          </p:spPr>
        </p:pic>
        <p:pic>
          <p:nvPicPr>
            <p:cNvPr id="3" name="Afbeelding 2" descr="Schermafbeelding 2013-11-08 om 20.53.59.png"/>
            <p:cNvPicPr>
              <a:picLocks noChangeAspect="1"/>
            </p:cNvPicPr>
            <p:nvPr/>
          </p:nvPicPr>
          <p:blipFill rotWithShape="1">
            <a:blip r:embed="rId3">
              <a:extLst>
                <a:ext uri="{28A0092B-C50C-407E-A947-70E740481C1C}">
                  <a14:useLocalDpi xmlns:a14="http://schemas.microsoft.com/office/drawing/2010/main" val="0"/>
                </a:ext>
              </a:extLst>
            </a:blip>
            <a:srcRect b="2650"/>
            <a:stretch/>
          </p:blipFill>
          <p:spPr>
            <a:xfrm>
              <a:off x="-2147070" y="-3371378"/>
              <a:ext cx="11506533" cy="8466216"/>
            </a:xfrm>
            <a:prstGeom prst="rect">
              <a:avLst/>
            </a:prstGeom>
          </p:spPr>
        </p:pic>
      </p:grpSp>
    </p:spTree>
    <p:extLst>
      <p:ext uri="{BB962C8B-B14F-4D97-AF65-F5344CB8AC3E}">
        <p14:creationId xmlns:p14="http://schemas.microsoft.com/office/powerpoint/2010/main" val="24998633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255420" y="-5639106"/>
            <a:ext cx="11684197" cy="13802337"/>
            <a:chOff x="-2147070" y="-3371378"/>
            <a:chExt cx="11684197" cy="13802337"/>
          </a:xfrm>
        </p:grpSpPr>
        <p:pic>
          <p:nvPicPr>
            <p:cNvPr id="2" name="Afbeelding 1" descr="Schermafbeelding 2013-11-08 om 20.5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22" y="1920013"/>
              <a:ext cx="11615349" cy="8510946"/>
            </a:xfrm>
            <a:prstGeom prst="rect">
              <a:avLst/>
            </a:prstGeom>
          </p:spPr>
        </p:pic>
        <p:pic>
          <p:nvPicPr>
            <p:cNvPr id="3" name="Afbeelding 2" descr="Schermafbeelding 2013-11-08 om 20.53.59.png"/>
            <p:cNvPicPr>
              <a:picLocks noChangeAspect="1"/>
            </p:cNvPicPr>
            <p:nvPr/>
          </p:nvPicPr>
          <p:blipFill rotWithShape="1">
            <a:blip r:embed="rId3">
              <a:extLst>
                <a:ext uri="{28A0092B-C50C-407E-A947-70E740481C1C}">
                  <a14:useLocalDpi xmlns:a14="http://schemas.microsoft.com/office/drawing/2010/main" val="0"/>
                </a:ext>
              </a:extLst>
            </a:blip>
            <a:srcRect b="2650"/>
            <a:stretch/>
          </p:blipFill>
          <p:spPr>
            <a:xfrm>
              <a:off x="-2147070" y="-3371378"/>
              <a:ext cx="11506533" cy="8466216"/>
            </a:xfrm>
            <a:prstGeom prst="rect">
              <a:avLst/>
            </a:prstGeom>
          </p:spPr>
        </p:pic>
      </p:grpSp>
    </p:spTree>
    <p:extLst>
      <p:ext uri="{BB962C8B-B14F-4D97-AF65-F5344CB8AC3E}">
        <p14:creationId xmlns:p14="http://schemas.microsoft.com/office/powerpoint/2010/main" val="6496348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26860" y="2118349"/>
            <a:ext cx="9007141" cy="4378319"/>
          </a:xfrm>
          <a:prstGeom prst="rect">
            <a:avLst/>
          </a:prstGeom>
          <a:solidFill>
            <a:srgbClr val="FF2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p:cNvSpPr/>
          <p:nvPr/>
        </p:nvSpPr>
        <p:spPr>
          <a:xfrm>
            <a:off x="540136" y="2118349"/>
            <a:ext cx="8321021" cy="3477875"/>
          </a:xfrm>
          <a:prstGeom prst="rect">
            <a:avLst/>
          </a:prstGeom>
        </p:spPr>
        <p:txBody>
          <a:bodyPr wrap="square">
            <a:spAutoFit/>
          </a:bodyPr>
          <a:lstStyle/>
          <a:p>
            <a:endParaRPr lang="en-US" sz="2000" b="1" dirty="0">
              <a:solidFill>
                <a:schemeClr val="bg1"/>
              </a:solidFill>
            </a:endParaRPr>
          </a:p>
          <a:p>
            <a:pPr marL="285750" indent="-285750">
              <a:buFont typeface="Arial"/>
              <a:buChar char="•"/>
            </a:pPr>
            <a:r>
              <a:rPr lang="en-US" sz="2000" b="1" dirty="0" smtClean="0">
                <a:solidFill>
                  <a:schemeClr val="bg1"/>
                </a:solidFill>
              </a:rPr>
              <a:t>de </a:t>
            </a:r>
            <a:r>
              <a:rPr lang="en-US" sz="2000" b="1" dirty="0" err="1">
                <a:solidFill>
                  <a:schemeClr val="bg1"/>
                </a:solidFill>
              </a:rPr>
              <a:t>leerlingen</a:t>
            </a:r>
            <a:r>
              <a:rPr lang="en-US" sz="2000" b="1" dirty="0">
                <a:solidFill>
                  <a:schemeClr val="bg1"/>
                </a:solidFill>
              </a:rPr>
              <a:t> de </a:t>
            </a:r>
            <a:r>
              <a:rPr lang="en-US" sz="2000" b="1" dirty="0" err="1">
                <a:solidFill>
                  <a:schemeClr val="bg1"/>
                </a:solidFill>
              </a:rPr>
              <a:t>kans</a:t>
            </a:r>
            <a:r>
              <a:rPr lang="en-US" sz="2000" b="1" dirty="0">
                <a:solidFill>
                  <a:schemeClr val="bg1"/>
                </a:solidFill>
              </a:rPr>
              <a:t> van </a:t>
            </a:r>
            <a:r>
              <a:rPr lang="en-US" sz="2000" b="1" dirty="0" err="1">
                <a:solidFill>
                  <a:schemeClr val="bg1"/>
                </a:solidFill>
              </a:rPr>
              <a:t>een</a:t>
            </a:r>
            <a:r>
              <a:rPr lang="en-US" sz="2000" b="1" dirty="0">
                <a:solidFill>
                  <a:schemeClr val="bg1"/>
                </a:solidFill>
              </a:rPr>
              <a:t> </a:t>
            </a:r>
            <a:r>
              <a:rPr lang="en-US" sz="2000" b="1" dirty="0" smtClean="0">
                <a:solidFill>
                  <a:schemeClr val="bg1"/>
                </a:solidFill>
              </a:rPr>
              <a:t>kansvraagstuk </a:t>
            </a:r>
            <a:r>
              <a:rPr lang="en-US" sz="2000" b="1" dirty="0" err="1" smtClean="0">
                <a:solidFill>
                  <a:schemeClr val="bg1"/>
                </a:solidFill>
              </a:rPr>
              <a:t>intuïtief</a:t>
            </a:r>
            <a:r>
              <a:rPr lang="en-US" sz="2000" b="1" dirty="0" smtClean="0">
                <a:solidFill>
                  <a:schemeClr val="bg1"/>
                </a:solidFill>
              </a:rPr>
              <a:t>  </a:t>
            </a:r>
            <a:r>
              <a:rPr lang="en-US" sz="2000" b="1" dirty="0" err="1">
                <a:solidFill>
                  <a:schemeClr val="bg1"/>
                </a:solidFill>
              </a:rPr>
              <a:t>te</a:t>
            </a:r>
            <a:r>
              <a:rPr lang="en-US" sz="2000" b="1" dirty="0">
                <a:solidFill>
                  <a:schemeClr val="bg1"/>
                </a:solidFill>
              </a:rPr>
              <a:t> </a:t>
            </a:r>
            <a:r>
              <a:rPr lang="en-US" sz="2000" b="1" dirty="0" err="1">
                <a:solidFill>
                  <a:schemeClr val="bg1"/>
                </a:solidFill>
              </a:rPr>
              <a:t>laten</a:t>
            </a:r>
            <a:r>
              <a:rPr lang="en-US" sz="2000" b="1" dirty="0">
                <a:solidFill>
                  <a:schemeClr val="bg1"/>
                </a:solidFill>
              </a:rPr>
              <a:t> </a:t>
            </a:r>
            <a:r>
              <a:rPr lang="en-US" sz="2000" b="1" dirty="0" err="1" smtClean="0">
                <a:solidFill>
                  <a:schemeClr val="bg1"/>
                </a:solidFill>
              </a:rPr>
              <a:t>inschatten</a:t>
            </a:r>
            <a:endParaRPr lang="en-US" sz="2000" b="1" dirty="0" smtClean="0">
              <a:solidFill>
                <a:schemeClr val="bg1"/>
              </a:solidFill>
            </a:endParaRPr>
          </a:p>
          <a:p>
            <a:pPr marL="285750" indent="-285750">
              <a:buFont typeface="Arial"/>
              <a:buChar char="•"/>
            </a:pPr>
            <a:endParaRPr lang="en-US" sz="2000" b="1" dirty="0" smtClean="0">
              <a:solidFill>
                <a:schemeClr val="bg1"/>
              </a:solidFill>
            </a:endParaRPr>
          </a:p>
          <a:p>
            <a:pPr marL="285750" indent="-285750">
              <a:buFont typeface="Arial"/>
              <a:buChar char="•"/>
            </a:pPr>
            <a:r>
              <a:rPr lang="en-US" sz="2000" b="1" dirty="0" err="1">
                <a:solidFill>
                  <a:schemeClr val="bg1"/>
                </a:solidFill>
              </a:rPr>
              <a:t>vervolgens</a:t>
            </a:r>
            <a:r>
              <a:rPr lang="en-US" sz="2000" b="1" dirty="0">
                <a:solidFill>
                  <a:schemeClr val="bg1"/>
                </a:solidFill>
              </a:rPr>
              <a:t> </a:t>
            </a:r>
            <a:r>
              <a:rPr lang="en-US" sz="2000" b="1" dirty="0" err="1">
                <a:solidFill>
                  <a:schemeClr val="bg1"/>
                </a:solidFill>
              </a:rPr>
              <a:t>theoretische</a:t>
            </a:r>
            <a:r>
              <a:rPr lang="en-US" sz="2000" b="1" dirty="0">
                <a:solidFill>
                  <a:schemeClr val="bg1"/>
                </a:solidFill>
              </a:rPr>
              <a:t> </a:t>
            </a:r>
            <a:r>
              <a:rPr lang="en-US" sz="2000" b="1" dirty="0" err="1">
                <a:solidFill>
                  <a:schemeClr val="bg1"/>
                </a:solidFill>
              </a:rPr>
              <a:t>kans</a:t>
            </a:r>
            <a:r>
              <a:rPr lang="en-US" sz="2000" b="1" dirty="0">
                <a:solidFill>
                  <a:schemeClr val="bg1"/>
                </a:solidFill>
              </a:rPr>
              <a:t> </a:t>
            </a:r>
            <a:r>
              <a:rPr lang="en-US" sz="2000" b="1" dirty="0" err="1">
                <a:solidFill>
                  <a:schemeClr val="bg1"/>
                </a:solidFill>
              </a:rPr>
              <a:t>uit</a:t>
            </a:r>
            <a:r>
              <a:rPr lang="en-US" sz="2000" b="1" dirty="0">
                <a:solidFill>
                  <a:schemeClr val="bg1"/>
                </a:solidFill>
              </a:rPr>
              <a:t> </a:t>
            </a:r>
            <a:r>
              <a:rPr lang="en-US" sz="2000" b="1" dirty="0" err="1">
                <a:solidFill>
                  <a:schemeClr val="bg1"/>
                </a:solidFill>
              </a:rPr>
              <a:t>te</a:t>
            </a:r>
            <a:r>
              <a:rPr lang="en-US" sz="2000" b="1" dirty="0">
                <a:solidFill>
                  <a:schemeClr val="bg1"/>
                </a:solidFill>
              </a:rPr>
              <a:t> </a:t>
            </a:r>
            <a:r>
              <a:rPr lang="en-US" sz="2000" b="1" dirty="0" err="1">
                <a:solidFill>
                  <a:schemeClr val="bg1"/>
                </a:solidFill>
              </a:rPr>
              <a:t>rekenen</a:t>
            </a:r>
            <a:endParaRPr lang="en-US" sz="2000" b="1" dirty="0">
              <a:solidFill>
                <a:schemeClr val="bg1"/>
              </a:solidFill>
            </a:endParaRPr>
          </a:p>
          <a:p>
            <a:pPr marL="285750" indent="-285750">
              <a:buFont typeface="Arial"/>
              <a:buChar char="•"/>
            </a:pPr>
            <a:endParaRPr lang="en-US" sz="2000" b="1" dirty="0">
              <a:solidFill>
                <a:schemeClr val="bg1"/>
              </a:solidFill>
            </a:endParaRPr>
          </a:p>
          <a:p>
            <a:pPr marL="285750" indent="-285750">
              <a:buFont typeface="Arial"/>
              <a:buChar char="•"/>
            </a:pPr>
            <a:r>
              <a:rPr lang="en-US" sz="2000" b="1" dirty="0" err="1" smtClean="0">
                <a:solidFill>
                  <a:schemeClr val="bg1"/>
                </a:solidFill>
              </a:rPr>
              <a:t>daarna</a:t>
            </a:r>
            <a:r>
              <a:rPr lang="en-US" sz="2000" b="1" dirty="0" smtClean="0">
                <a:solidFill>
                  <a:schemeClr val="bg1"/>
                </a:solidFill>
              </a:rPr>
              <a:t> </a:t>
            </a:r>
            <a:r>
              <a:rPr lang="en-US" sz="2000" b="1" dirty="0" err="1">
                <a:solidFill>
                  <a:schemeClr val="bg1"/>
                </a:solidFill>
              </a:rPr>
              <a:t>ze</a:t>
            </a:r>
            <a:r>
              <a:rPr lang="en-US" sz="2000" b="1" dirty="0">
                <a:solidFill>
                  <a:schemeClr val="bg1"/>
                </a:solidFill>
              </a:rPr>
              <a:t> het kansexperiment </a:t>
            </a:r>
            <a:r>
              <a:rPr lang="en-US" sz="2000" b="1" dirty="0" err="1">
                <a:solidFill>
                  <a:schemeClr val="bg1"/>
                </a:solidFill>
              </a:rPr>
              <a:t>te</a:t>
            </a:r>
            <a:r>
              <a:rPr lang="en-US" sz="2000" b="1" dirty="0">
                <a:solidFill>
                  <a:schemeClr val="bg1"/>
                </a:solidFill>
              </a:rPr>
              <a:t> </a:t>
            </a:r>
            <a:r>
              <a:rPr lang="en-US" sz="2000" b="1" dirty="0" err="1">
                <a:solidFill>
                  <a:schemeClr val="bg1"/>
                </a:solidFill>
              </a:rPr>
              <a:t>laten</a:t>
            </a:r>
            <a:r>
              <a:rPr lang="en-US" sz="2000" b="1" dirty="0">
                <a:solidFill>
                  <a:schemeClr val="bg1"/>
                </a:solidFill>
              </a:rPr>
              <a:t> </a:t>
            </a:r>
            <a:r>
              <a:rPr lang="en-US" sz="2000" b="1" dirty="0" err="1" smtClean="0">
                <a:solidFill>
                  <a:schemeClr val="bg1"/>
                </a:solidFill>
              </a:rPr>
              <a:t>simuleren</a:t>
            </a:r>
            <a:r>
              <a:rPr lang="en-US" sz="2000" b="1" dirty="0" smtClean="0">
                <a:solidFill>
                  <a:schemeClr val="bg1"/>
                </a:solidFill>
              </a:rPr>
              <a:t> </a:t>
            </a:r>
          </a:p>
          <a:p>
            <a:endParaRPr lang="en-US" sz="2000" b="1" dirty="0">
              <a:solidFill>
                <a:schemeClr val="bg1"/>
              </a:solidFill>
            </a:endParaRPr>
          </a:p>
          <a:p>
            <a:pPr marL="285750" indent="-285750">
              <a:buFont typeface="Arial"/>
              <a:buChar char="•"/>
            </a:pPr>
            <a:r>
              <a:rPr lang="en-US" sz="2000" b="1" dirty="0" err="1" smtClean="0">
                <a:solidFill>
                  <a:schemeClr val="bg1"/>
                </a:solidFill>
              </a:rPr>
              <a:t>deze</a:t>
            </a:r>
            <a:r>
              <a:rPr lang="en-US" sz="2000" b="1" dirty="0" smtClean="0">
                <a:solidFill>
                  <a:schemeClr val="bg1"/>
                </a:solidFill>
              </a:rPr>
              <a:t> </a:t>
            </a:r>
            <a:r>
              <a:rPr lang="en-US" sz="2000" b="1" dirty="0" err="1">
                <a:solidFill>
                  <a:schemeClr val="bg1"/>
                </a:solidFill>
              </a:rPr>
              <a:t>uitkomsten</a:t>
            </a:r>
            <a:r>
              <a:rPr lang="en-US" sz="2000" b="1" dirty="0">
                <a:solidFill>
                  <a:schemeClr val="bg1"/>
                </a:solidFill>
              </a:rPr>
              <a:t> met </a:t>
            </a:r>
            <a:r>
              <a:rPr lang="en-US" sz="2000" b="1" dirty="0" err="1">
                <a:solidFill>
                  <a:schemeClr val="bg1"/>
                </a:solidFill>
              </a:rPr>
              <a:t>elkaar</a:t>
            </a:r>
            <a:r>
              <a:rPr lang="en-US" sz="2000" b="1" dirty="0">
                <a:solidFill>
                  <a:schemeClr val="bg1"/>
                </a:solidFill>
              </a:rPr>
              <a:t> </a:t>
            </a:r>
            <a:r>
              <a:rPr lang="en-US" sz="2000" b="1" dirty="0" err="1">
                <a:solidFill>
                  <a:schemeClr val="bg1"/>
                </a:solidFill>
              </a:rPr>
              <a:t>te</a:t>
            </a:r>
            <a:r>
              <a:rPr lang="en-US" sz="2000" b="1" dirty="0">
                <a:solidFill>
                  <a:schemeClr val="bg1"/>
                </a:solidFill>
              </a:rPr>
              <a:t> </a:t>
            </a:r>
            <a:r>
              <a:rPr lang="en-US" sz="2000" b="1" dirty="0" err="1">
                <a:solidFill>
                  <a:schemeClr val="bg1"/>
                </a:solidFill>
              </a:rPr>
              <a:t>laten</a:t>
            </a:r>
            <a:r>
              <a:rPr lang="en-US" sz="2000" b="1" dirty="0">
                <a:solidFill>
                  <a:schemeClr val="bg1"/>
                </a:solidFill>
              </a:rPr>
              <a:t> </a:t>
            </a:r>
            <a:r>
              <a:rPr lang="en-US" sz="2000" b="1" dirty="0" err="1">
                <a:solidFill>
                  <a:schemeClr val="bg1"/>
                </a:solidFill>
              </a:rPr>
              <a:t>vergelijken</a:t>
            </a:r>
            <a:r>
              <a:rPr lang="en-US" sz="2000" b="1" dirty="0">
                <a:solidFill>
                  <a:schemeClr val="bg1"/>
                </a:solidFill>
              </a:rPr>
              <a:t> </a:t>
            </a:r>
          </a:p>
          <a:p>
            <a:pPr marL="285750" indent="-285750">
              <a:buFont typeface="Arial"/>
              <a:buChar char="•"/>
            </a:pPr>
            <a:endParaRPr lang="en-US" sz="2000" b="1" dirty="0" smtClean="0">
              <a:solidFill>
                <a:schemeClr val="bg1"/>
              </a:solidFill>
            </a:endParaRPr>
          </a:p>
          <a:p>
            <a:pPr marL="285750" indent="-285750">
              <a:buFont typeface="Arial"/>
              <a:buChar char="•"/>
            </a:pPr>
            <a:r>
              <a:rPr lang="en-US" sz="2000" b="1" dirty="0" err="1" smtClean="0">
                <a:solidFill>
                  <a:schemeClr val="bg1"/>
                </a:solidFill>
              </a:rPr>
              <a:t>leerlingen</a:t>
            </a:r>
            <a:r>
              <a:rPr lang="en-US" sz="2000" b="1" dirty="0" smtClean="0">
                <a:solidFill>
                  <a:schemeClr val="bg1"/>
                </a:solidFill>
              </a:rPr>
              <a:t> </a:t>
            </a:r>
            <a:r>
              <a:rPr lang="en-US" sz="2000" b="1" dirty="0" err="1" smtClean="0">
                <a:solidFill>
                  <a:schemeClr val="bg1"/>
                </a:solidFill>
              </a:rPr>
              <a:t>kritisch</a:t>
            </a:r>
            <a:r>
              <a:rPr lang="en-US" sz="2000" b="1" dirty="0" smtClean="0">
                <a:solidFill>
                  <a:schemeClr val="bg1"/>
                </a:solidFill>
              </a:rPr>
              <a:t> </a:t>
            </a:r>
            <a:r>
              <a:rPr lang="en-US" sz="2000" b="1" dirty="0" err="1" smtClean="0">
                <a:solidFill>
                  <a:schemeClr val="bg1"/>
                </a:solidFill>
              </a:rPr>
              <a:t>te</a:t>
            </a:r>
            <a:r>
              <a:rPr lang="en-US" sz="2000" b="1" dirty="0" smtClean="0">
                <a:solidFill>
                  <a:schemeClr val="bg1"/>
                </a:solidFill>
              </a:rPr>
              <a:t> </a:t>
            </a:r>
            <a:r>
              <a:rPr lang="en-US" sz="2000" b="1" dirty="0" err="1" smtClean="0">
                <a:solidFill>
                  <a:schemeClr val="bg1"/>
                </a:solidFill>
              </a:rPr>
              <a:t>laten</a:t>
            </a:r>
            <a:r>
              <a:rPr lang="en-US" sz="2000" b="1" dirty="0" smtClean="0">
                <a:solidFill>
                  <a:schemeClr val="bg1"/>
                </a:solidFill>
              </a:rPr>
              <a:t> </a:t>
            </a:r>
            <a:r>
              <a:rPr lang="en-US" sz="2000" b="1" dirty="0" err="1" smtClean="0">
                <a:solidFill>
                  <a:schemeClr val="bg1"/>
                </a:solidFill>
              </a:rPr>
              <a:t>zijn</a:t>
            </a:r>
            <a:r>
              <a:rPr lang="en-US" sz="2000" b="1" dirty="0" smtClean="0">
                <a:solidFill>
                  <a:schemeClr val="bg1"/>
                </a:solidFill>
              </a:rPr>
              <a:t> op het </a:t>
            </a:r>
            <a:r>
              <a:rPr lang="en-US" sz="2000" b="1" dirty="0" err="1" smtClean="0">
                <a:solidFill>
                  <a:schemeClr val="bg1"/>
                </a:solidFill>
              </a:rPr>
              <a:t>antwoord</a:t>
            </a:r>
            <a:r>
              <a:rPr lang="en-US" sz="2000" b="1" dirty="0" smtClean="0">
                <a:solidFill>
                  <a:schemeClr val="bg1"/>
                </a:solidFill>
              </a:rPr>
              <a:t> </a:t>
            </a:r>
            <a:r>
              <a:rPr lang="en-US" sz="2000" b="1" dirty="0" err="1" smtClean="0">
                <a:solidFill>
                  <a:schemeClr val="bg1"/>
                </a:solidFill>
              </a:rPr>
              <a:t>waar</a:t>
            </a:r>
            <a:r>
              <a:rPr lang="en-US" sz="2000" b="1" dirty="0" smtClean="0">
                <a:solidFill>
                  <a:schemeClr val="bg1"/>
                </a:solidFill>
              </a:rPr>
              <a:t> </a:t>
            </a:r>
            <a:r>
              <a:rPr lang="en-US" sz="2000" b="1" dirty="0" err="1" smtClean="0">
                <a:solidFill>
                  <a:schemeClr val="bg1"/>
                </a:solidFill>
              </a:rPr>
              <a:t>ze</a:t>
            </a:r>
            <a:r>
              <a:rPr lang="en-US" sz="2000" b="1" dirty="0" smtClean="0">
                <a:solidFill>
                  <a:schemeClr val="bg1"/>
                </a:solidFill>
              </a:rPr>
              <a:t> </a:t>
            </a:r>
            <a:r>
              <a:rPr lang="en-US" sz="2000" b="1" dirty="0" err="1" smtClean="0">
                <a:solidFill>
                  <a:schemeClr val="bg1"/>
                </a:solidFill>
              </a:rPr>
              <a:t>na</a:t>
            </a:r>
            <a:r>
              <a:rPr lang="en-US" sz="2000" b="1" dirty="0" smtClean="0">
                <a:solidFill>
                  <a:schemeClr val="bg1"/>
                </a:solidFill>
              </a:rPr>
              <a:t> </a:t>
            </a:r>
            <a:r>
              <a:rPr lang="en-US" sz="2000" b="1" dirty="0" err="1" smtClean="0">
                <a:solidFill>
                  <a:schemeClr val="bg1"/>
                </a:solidFill>
              </a:rPr>
              <a:t>berekenen</a:t>
            </a:r>
            <a:r>
              <a:rPr lang="en-US" sz="2000" b="1" dirty="0" smtClean="0">
                <a:solidFill>
                  <a:schemeClr val="bg1"/>
                </a:solidFill>
              </a:rPr>
              <a:t> op </a:t>
            </a:r>
            <a:r>
              <a:rPr lang="en-US" sz="2000" b="1" dirty="0" err="1" smtClean="0">
                <a:solidFill>
                  <a:schemeClr val="bg1"/>
                </a:solidFill>
              </a:rPr>
              <a:t>uit</a:t>
            </a:r>
            <a:r>
              <a:rPr lang="en-US" sz="2000" b="1" dirty="0" smtClean="0">
                <a:solidFill>
                  <a:schemeClr val="bg1"/>
                </a:solidFill>
              </a:rPr>
              <a:t> </a:t>
            </a:r>
            <a:r>
              <a:rPr lang="en-US" sz="2000" b="1" dirty="0" err="1" smtClean="0">
                <a:solidFill>
                  <a:schemeClr val="bg1"/>
                </a:solidFill>
              </a:rPr>
              <a:t>komen</a:t>
            </a:r>
            <a:r>
              <a:rPr lang="en-US" sz="2000" b="1" dirty="0" smtClean="0">
                <a:solidFill>
                  <a:schemeClr val="bg1"/>
                </a:solidFill>
              </a:rPr>
              <a:t> </a:t>
            </a:r>
            <a:endParaRPr lang="nl-NL" sz="2000" b="1" dirty="0">
              <a:solidFill>
                <a:schemeClr val="bg1"/>
              </a:solidFill>
            </a:endParaRPr>
          </a:p>
        </p:txBody>
      </p:sp>
      <p:sp>
        <p:nvSpPr>
          <p:cNvPr id="7" name="Rechthoek 6"/>
          <p:cNvSpPr/>
          <p:nvPr/>
        </p:nvSpPr>
        <p:spPr>
          <a:xfrm>
            <a:off x="540136" y="1255341"/>
            <a:ext cx="1859804"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Doel van les</a:t>
            </a:r>
            <a:endParaRPr lang="nl-NL" sz="3200" dirty="0">
              <a:ea typeface="ＭＳ 明朝"/>
              <a:cs typeface="Times New Roman"/>
            </a:endParaRPr>
          </a:p>
        </p:txBody>
      </p:sp>
      <p:pic>
        <p:nvPicPr>
          <p:cNvPr id="8" name="Afbeelding 7" descr="Schermafbeelding 2013-11-08 om 20.5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5677835"/>
            <a:ext cx="9144000" cy="6700108"/>
          </a:xfrm>
          <a:prstGeom prst="rect">
            <a:avLst/>
          </a:prstGeom>
        </p:spPr>
      </p:pic>
    </p:spTree>
    <p:extLst>
      <p:ext uri="{BB962C8B-B14F-4D97-AF65-F5344CB8AC3E}">
        <p14:creationId xmlns:p14="http://schemas.microsoft.com/office/powerpoint/2010/main" val="1655867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362887" y="1950249"/>
            <a:ext cx="8361525" cy="4072357"/>
          </a:xfrm>
          <a:prstGeom prst="rect">
            <a:avLst/>
          </a:prstGeom>
          <a:ln>
            <a:solidFill>
              <a:srgbClr val="FF0000"/>
            </a:solidFill>
          </a:ln>
          <a:effectLst>
            <a:outerShdw blurRad="50800" dist="38100" dir="5400000" algn="t" rotWithShape="0">
              <a:prstClr val="black">
                <a:alpha val="40000"/>
              </a:prstClr>
            </a:outerShdw>
          </a:effectLst>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endParaRPr lang="nl-NL" sz="2400" b="1" dirty="0">
              <a:effectLst/>
              <a:latin typeface="Calibri"/>
              <a:ea typeface="ＭＳ 明朝"/>
              <a:cs typeface="Times New Roman"/>
            </a:endParaRPr>
          </a:p>
        </p:txBody>
      </p:sp>
      <p:sp>
        <p:nvSpPr>
          <p:cNvPr id="6" name="Tekstvak 5"/>
          <p:cNvSpPr txBox="1"/>
          <p:nvPr/>
        </p:nvSpPr>
        <p:spPr>
          <a:xfrm>
            <a:off x="937458" y="2267732"/>
            <a:ext cx="7393826" cy="3754874"/>
          </a:xfrm>
          <a:prstGeom prst="rect">
            <a:avLst/>
          </a:prstGeom>
          <a:noFill/>
        </p:spPr>
        <p:txBody>
          <a:bodyPr wrap="square" rtlCol="0">
            <a:spAutoFit/>
          </a:bodyPr>
          <a:lstStyle/>
          <a:p>
            <a:r>
              <a:rPr lang="nl-NL" sz="2000" b="1" dirty="0"/>
              <a:t>Simulatie </a:t>
            </a:r>
            <a:r>
              <a:rPr lang="nl-NL" sz="2000" b="1" dirty="0" smtClean="0"/>
              <a:t>experiment </a:t>
            </a:r>
          </a:p>
          <a:p>
            <a:r>
              <a:rPr lang="nl-NL" sz="2000" dirty="0" smtClean="0"/>
              <a:t>actieve werkvorm</a:t>
            </a:r>
            <a:endParaRPr lang="nl-NL" sz="2000" dirty="0"/>
          </a:p>
          <a:p>
            <a:r>
              <a:rPr lang="nl-NL" sz="2000" dirty="0"/>
              <a:t>  </a:t>
            </a:r>
          </a:p>
          <a:p>
            <a:r>
              <a:rPr lang="nl-NL" sz="2000" b="1" dirty="0"/>
              <a:t>Dobbelsteen App op </a:t>
            </a:r>
            <a:r>
              <a:rPr lang="nl-NL" sz="2000" b="1" dirty="0" smtClean="0"/>
              <a:t>Smartphone of Tablet</a:t>
            </a:r>
            <a:endParaRPr lang="nl-NL" sz="2000" dirty="0"/>
          </a:p>
          <a:p>
            <a:r>
              <a:rPr lang="nl-NL" sz="2000" dirty="0" smtClean="0"/>
              <a:t>In korte tijd heel veel uitkomsten </a:t>
            </a:r>
            <a:r>
              <a:rPr lang="nl-NL" sz="2000" dirty="0" smtClean="0"/>
              <a:t>genereren + </a:t>
            </a:r>
            <a:r>
              <a:rPr lang="nl-NL" sz="2000" dirty="0" err="1" smtClean="0"/>
              <a:t>fun</a:t>
            </a:r>
            <a:r>
              <a:rPr lang="nl-NL" sz="2000" dirty="0" smtClean="0"/>
              <a:t>-factor</a:t>
            </a:r>
            <a:endParaRPr lang="nl-NL" sz="2000" dirty="0" smtClean="0"/>
          </a:p>
          <a:p>
            <a:endParaRPr lang="nl-NL" sz="2000" b="1" dirty="0"/>
          </a:p>
          <a:p>
            <a:r>
              <a:rPr lang="nl-NL" sz="2000" b="1" dirty="0" smtClean="0"/>
              <a:t>Werkblad</a:t>
            </a:r>
            <a:endParaRPr lang="nl-NL" sz="2000" dirty="0"/>
          </a:p>
          <a:p>
            <a:r>
              <a:rPr lang="nl-NL" sz="2000" dirty="0" smtClean="0"/>
              <a:t>Turflijst + Zelfstandig uitvoeren experiment</a:t>
            </a:r>
            <a:endParaRPr lang="nl-NL" sz="2000" dirty="0"/>
          </a:p>
          <a:p>
            <a:endParaRPr lang="nl-NL" sz="2000" b="1" dirty="0" smtClean="0"/>
          </a:p>
          <a:p>
            <a:r>
              <a:rPr lang="nl-NL" sz="2000" b="1" dirty="0" smtClean="0"/>
              <a:t>Vliegmodus </a:t>
            </a:r>
            <a:r>
              <a:rPr lang="nl-NL" sz="2000" b="1" dirty="0"/>
              <a:t>en geluid aan</a:t>
            </a:r>
            <a:endParaRPr lang="nl-NL" sz="2000" dirty="0"/>
          </a:p>
          <a:p>
            <a:r>
              <a:rPr lang="nl-NL" sz="2000" dirty="0" smtClean="0"/>
              <a:t>Geen andere dingen tussendoor</a:t>
            </a:r>
            <a:endParaRPr lang="nl-NL" sz="2000" dirty="0"/>
          </a:p>
          <a:p>
            <a:endParaRPr lang="nl-NL" dirty="0"/>
          </a:p>
        </p:txBody>
      </p:sp>
      <p:sp>
        <p:nvSpPr>
          <p:cNvPr id="7" name="Rechthoek 6"/>
          <p:cNvSpPr/>
          <p:nvPr/>
        </p:nvSpPr>
        <p:spPr>
          <a:xfrm>
            <a:off x="937458" y="655976"/>
            <a:ext cx="2868093"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Ontwerp keuzes les</a:t>
            </a:r>
            <a:endParaRPr lang="nl-NL" sz="3200" dirty="0">
              <a:ea typeface="ＭＳ 明朝"/>
              <a:cs typeface="Times New Roman"/>
            </a:endParaRPr>
          </a:p>
        </p:txBody>
      </p:sp>
      <p:pic>
        <p:nvPicPr>
          <p:cNvPr id="5" name="Afbeelding 4"/>
          <p:cNvPicPr/>
          <p:nvPr/>
        </p:nvPicPr>
        <p:blipFill>
          <a:blip r:embed="rId2">
            <a:extLst>
              <a:ext uri="{28A0092B-C50C-407E-A947-70E740481C1C}">
                <a14:useLocalDpi xmlns:a14="http://schemas.microsoft.com/office/drawing/2010/main" val="0"/>
              </a:ext>
            </a:extLst>
          </a:blip>
          <a:stretch>
            <a:fillRect/>
          </a:stretch>
        </p:blipFill>
        <p:spPr>
          <a:xfrm rot="918275">
            <a:off x="5366952" y="269878"/>
            <a:ext cx="3989326" cy="2979796"/>
          </a:xfrm>
          <a:prstGeom prst="rect">
            <a:avLst/>
          </a:prstGeom>
          <a:effectLst>
            <a:outerShdw blurRad="50800" dist="38100" dir="8100000" algn="tr" rotWithShape="0">
              <a:prstClr val="black">
                <a:alpha val="40000"/>
              </a:prstClr>
            </a:outerShdw>
          </a:effectLst>
        </p:spPr>
      </p:pic>
      <p:pic>
        <p:nvPicPr>
          <p:cNvPr id="2" name="Afbeelding 1" descr="IMG_74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316" y="4271669"/>
            <a:ext cx="3609970" cy="2696335"/>
          </a:xfrm>
          <a:prstGeom prst="rect">
            <a:avLst/>
          </a:prstGeom>
        </p:spPr>
      </p:pic>
    </p:spTree>
    <p:extLst>
      <p:ext uri="{BB962C8B-B14F-4D97-AF65-F5344CB8AC3E}">
        <p14:creationId xmlns:p14="http://schemas.microsoft.com/office/powerpoint/2010/main" val="32726063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327577" y="528413"/>
            <a:ext cx="2799711" cy="522733"/>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000" b="1" dirty="0" smtClean="0">
                <a:effectLst/>
                <a:latin typeface="Abadi MT Condensed Light"/>
                <a:ea typeface="ＭＳ 明朝"/>
                <a:cs typeface="Times New Roman"/>
              </a:rPr>
              <a:t>Kans voorspellen</a:t>
            </a:r>
            <a:endParaRPr lang="nl-NL" sz="2000" b="1" dirty="0">
              <a:effectLst/>
              <a:latin typeface="Calibri"/>
              <a:ea typeface="ＭＳ 明朝"/>
              <a:cs typeface="Times New Roman"/>
            </a:endParaRPr>
          </a:p>
        </p:txBody>
      </p:sp>
      <p:cxnSp>
        <p:nvCxnSpPr>
          <p:cNvPr id="9" name="Rechte verbindingslijn met pijl 8"/>
          <p:cNvCxnSpPr/>
          <p:nvPr/>
        </p:nvCxnSpPr>
        <p:spPr>
          <a:xfrm>
            <a:off x="1728016" y="1226337"/>
            <a:ext cx="0" cy="4276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356774" y="1915340"/>
            <a:ext cx="2799711" cy="522733"/>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nl-NL" sz="2000" b="1" dirty="0">
                <a:latin typeface="Abadi MT Condensed Light"/>
                <a:ea typeface="ＭＳ 明朝"/>
                <a:cs typeface="Times New Roman"/>
              </a:rPr>
              <a:t> Theoretische kans </a:t>
            </a:r>
            <a:r>
              <a:rPr lang="nl-NL" sz="2000" b="1" dirty="0" smtClean="0">
                <a:latin typeface="Abadi MT Condensed Light"/>
                <a:ea typeface="ＭＳ 明朝"/>
                <a:cs typeface="Times New Roman"/>
              </a:rPr>
              <a:t>uitrekenen</a:t>
            </a:r>
            <a:endParaRPr lang="nl-NL" sz="2000" b="1" dirty="0">
              <a:effectLst/>
              <a:latin typeface="Calibri"/>
              <a:ea typeface="ＭＳ 明朝"/>
              <a:cs typeface="Times New Roman"/>
            </a:endParaRPr>
          </a:p>
        </p:txBody>
      </p:sp>
      <p:sp>
        <p:nvSpPr>
          <p:cNvPr id="13" name="Tekstvak 12"/>
          <p:cNvSpPr txBox="1"/>
          <p:nvPr/>
        </p:nvSpPr>
        <p:spPr>
          <a:xfrm>
            <a:off x="356774" y="3200400"/>
            <a:ext cx="2799711" cy="522733"/>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000" b="1" dirty="0" smtClean="0">
                <a:latin typeface="Abadi MT Condensed Light"/>
                <a:ea typeface="ＭＳ 明朝"/>
                <a:cs typeface="Times New Roman"/>
              </a:rPr>
              <a:t>Kansexperiment </a:t>
            </a:r>
            <a:r>
              <a:rPr lang="nl-NL" sz="2000" b="1" dirty="0">
                <a:latin typeface="Abadi MT Condensed Light"/>
                <a:ea typeface="ＭＳ 明朝"/>
                <a:cs typeface="Times New Roman"/>
              </a:rPr>
              <a:t>simuleren </a:t>
            </a:r>
            <a:endParaRPr lang="nl-NL" sz="2000" b="1" dirty="0">
              <a:ea typeface="ＭＳ 明朝"/>
              <a:cs typeface="Times New Roman"/>
            </a:endParaRPr>
          </a:p>
        </p:txBody>
      </p:sp>
      <p:cxnSp>
        <p:nvCxnSpPr>
          <p:cNvPr id="15" name="Rechte verbindingslijn met pijl 14"/>
          <p:cNvCxnSpPr/>
          <p:nvPr/>
        </p:nvCxnSpPr>
        <p:spPr>
          <a:xfrm>
            <a:off x="1728016" y="2634273"/>
            <a:ext cx="0" cy="4276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hthoek 15"/>
          <p:cNvSpPr/>
          <p:nvPr/>
        </p:nvSpPr>
        <p:spPr>
          <a:xfrm>
            <a:off x="356774" y="4001653"/>
            <a:ext cx="9369193" cy="2529416"/>
          </a:xfrm>
          <a:prstGeom prst="rect">
            <a:avLst/>
          </a:prstGeom>
          <a:solidFill>
            <a:srgbClr val="FF2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Rechthoek 16"/>
          <p:cNvSpPr/>
          <p:nvPr/>
        </p:nvSpPr>
        <p:spPr>
          <a:xfrm>
            <a:off x="1041661" y="5565761"/>
            <a:ext cx="1427194"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Werkblad</a:t>
            </a:r>
            <a:endParaRPr lang="nl-NL" sz="3200" dirty="0">
              <a:ea typeface="ＭＳ 明朝"/>
              <a:cs typeface="Times New Roman"/>
            </a:endParaRPr>
          </a:p>
        </p:txBody>
      </p:sp>
      <p:pic>
        <p:nvPicPr>
          <p:cNvPr id="22" name="Afbeelding 21" descr="Schermafbeelding 2013-11-08 om 21.11.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6913">
            <a:off x="6009391" y="154219"/>
            <a:ext cx="3674605" cy="5456472"/>
          </a:xfrm>
          <a:prstGeom prst="rect">
            <a:avLst/>
          </a:prstGeom>
          <a:effectLst>
            <a:outerShdw blurRad="50800" dist="38100" dir="8100000" algn="tr" rotWithShape="0">
              <a:prstClr val="black">
                <a:alpha val="40000"/>
              </a:prstClr>
            </a:outerShdw>
          </a:effectLst>
        </p:spPr>
      </p:pic>
      <p:pic>
        <p:nvPicPr>
          <p:cNvPr id="21" name="Afbeelding 20" descr="Schermafbeelding 2013-11-08 om 21.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939">
            <a:off x="4670125" y="491103"/>
            <a:ext cx="3675116" cy="5497361"/>
          </a:xfrm>
          <a:prstGeom prst="rect">
            <a:avLst/>
          </a:prstGeom>
          <a:effectLst>
            <a:outerShdw blurRad="50800" dist="38100" dir="8100000" algn="tr" rotWithShape="0">
              <a:prstClr val="black">
                <a:alpha val="40000"/>
              </a:prstClr>
            </a:outerShdw>
          </a:effectLst>
        </p:spPr>
      </p:pic>
      <p:pic>
        <p:nvPicPr>
          <p:cNvPr id="18" name="Afbeelding 17" descr="Schermafbeelding 2013-11-08 om 21.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8181">
            <a:off x="3598582" y="1149316"/>
            <a:ext cx="3802967" cy="54888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654758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descr="Schermafbeelding 2013-11-08 om 21.07.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98181">
            <a:off x="-1083051" y="-9511094"/>
            <a:ext cx="10061538" cy="14522016"/>
          </a:xfrm>
          <a:prstGeom prst="rect">
            <a:avLst/>
          </a:prstGeom>
          <a:effectLst>
            <a:outerShdw blurRad="50800" dist="38100" dir="8100000" algn="tr" rotWithShape="0">
              <a:prstClr val="black">
                <a:alpha val="40000"/>
              </a:prstClr>
            </a:outerShdw>
          </a:effectLst>
        </p:spPr>
      </p:pic>
      <p:pic>
        <p:nvPicPr>
          <p:cNvPr id="5" name="Afbeelding 4" descr="Schermafbeelding 2013-11-08 om 21.09.11.png"/>
          <p:cNvPicPr>
            <a:picLocks noChangeAspect="1"/>
          </p:cNvPicPr>
          <p:nvPr/>
        </p:nvPicPr>
        <p:blipFill rotWithShape="1">
          <a:blip r:embed="rId3">
            <a:extLst>
              <a:ext uri="{28A0092B-C50C-407E-A947-70E740481C1C}">
                <a14:useLocalDpi xmlns:a14="http://schemas.microsoft.com/office/drawing/2010/main" val="0"/>
              </a:ext>
            </a:extLst>
          </a:blip>
          <a:srcRect t="5134"/>
          <a:stretch/>
        </p:blipFill>
        <p:spPr>
          <a:xfrm rot="326939">
            <a:off x="17190" y="1794431"/>
            <a:ext cx="8510571" cy="120767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764865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6" name="Afbeelding 5"/>
          <p:cNvPicPr/>
          <p:nvPr/>
        </p:nvPicPr>
        <p:blipFill>
          <a:blip r:embed="rId2">
            <a:extLst>
              <a:ext uri="{28A0092B-C50C-407E-A947-70E740481C1C}">
                <a14:useLocalDpi xmlns:a14="http://schemas.microsoft.com/office/drawing/2010/main" val="0"/>
              </a:ext>
            </a:extLst>
          </a:blip>
          <a:stretch>
            <a:fillRect/>
          </a:stretch>
        </p:blipFill>
        <p:spPr>
          <a:xfrm>
            <a:off x="457200" y="192138"/>
            <a:ext cx="8608016" cy="3512139"/>
          </a:xfrm>
          <a:prstGeom prst="rect">
            <a:avLst/>
          </a:prstGeom>
        </p:spPr>
      </p:pic>
      <p:pic>
        <p:nvPicPr>
          <p:cNvPr id="7" name="Afbeelding 6"/>
          <p:cNvPicPr/>
          <p:nvPr/>
        </p:nvPicPr>
        <p:blipFill rotWithShape="1">
          <a:blip r:embed="rId3">
            <a:extLst>
              <a:ext uri="{28A0092B-C50C-407E-A947-70E740481C1C}">
                <a14:useLocalDpi xmlns:a14="http://schemas.microsoft.com/office/drawing/2010/main" val="0"/>
              </a:ext>
            </a:extLst>
          </a:blip>
          <a:srcRect t="1297" b="32441"/>
          <a:stretch/>
        </p:blipFill>
        <p:spPr bwMode="auto">
          <a:xfrm>
            <a:off x="223628" y="3981661"/>
            <a:ext cx="8726609" cy="21445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20471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p:cNvSpPr txBox="1"/>
          <p:nvPr/>
        </p:nvSpPr>
        <p:spPr>
          <a:xfrm>
            <a:off x="362887" y="1102530"/>
            <a:ext cx="8361525" cy="1598331"/>
          </a:xfrm>
          <a:prstGeom prst="rect">
            <a:avLst/>
          </a:prstGeom>
          <a:ln>
            <a:solidFill>
              <a:srgbClr val="FF0000"/>
            </a:solidFill>
          </a:ln>
          <a:effectLst>
            <a:outerShdw blurRad="50800" dist="38100" dir="5400000" algn="t" rotWithShape="0">
              <a:prstClr val="black">
                <a:alpha val="40000"/>
              </a:prstClr>
            </a:outerShdw>
          </a:effectLst>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endParaRPr lang="nl-NL" sz="2400" b="1" dirty="0">
              <a:effectLst/>
              <a:latin typeface="Calibri"/>
              <a:ea typeface="ＭＳ 明朝"/>
              <a:cs typeface="Times New Roman"/>
            </a:endParaRPr>
          </a:p>
        </p:txBody>
      </p:sp>
      <p:sp>
        <p:nvSpPr>
          <p:cNvPr id="10" name="Tekstvak 9"/>
          <p:cNvSpPr txBox="1"/>
          <p:nvPr/>
        </p:nvSpPr>
        <p:spPr>
          <a:xfrm>
            <a:off x="362887" y="4134067"/>
            <a:ext cx="8361526" cy="1598331"/>
          </a:xfrm>
          <a:prstGeom prst="rect">
            <a:avLst/>
          </a:prstGeom>
          <a:ln>
            <a:solidFill>
              <a:srgbClr val="FF0000"/>
            </a:solidFill>
          </a:ln>
          <a:effectLst>
            <a:outerShdw blurRad="50800" dist="38100" dir="5400000" algn="t" rotWithShape="0">
              <a:prstClr val="black">
                <a:alpha val="40000"/>
              </a:prstClr>
            </a:outerShdw>
          </a:effectLst>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endParaRPr lang="nl-NL" sz="2400" b="1" dirty="0">
              <a:effectLst/>
              <a:latin typeface="Calibri"/>
              <a:ea typeface="ＭＳ 明朝"/>
              <a:cs typeface="Times New Roman"/>
            </a:endParaRPr>
          </a:p>
        </p:txBody>
      </p:sp>
      <p:pic>
        <p:nvPicPr>
          <p:cNvPr id="5" name="Afbeelding 4"/>
          <p:cNvPicPr>
            <a:picLocks noChangeAspect="1"/>
          </p:cNvPicPr>
          <p:nvPr/>
        </p:nvPicPr>
        <p:blipFill rotWithShape="1">
          <a:blip r:embed="rId2"/>
          <a:srcRect t="10112" b="20914"/>
          <a:stretch/>
        </p:blipFill>
        <p:spPr>
          <a:xfrm>
            <a:off x="1065676" y="1190125"/>
            <a:ext cx="3170880" cy="1381329"/>
          </a:xfrm>
          <a:prstGeom prst="rect">
            <a:avLst/>
          </a:prstGeom>
        </p:spPr>
      </p:pic>
      <p:pic>
        <p:nvPicPr>
          <p:cNvPr id="6" name="Afbeelding 5"/>
          <p:cNvPicPr/>
          <p:nvPr/>
        </p:nvPicPr>
        <p:blipFill>
          <a:blip r:embed="rId3">
            <a:extLst>
              <a:ext uri="{28A0092B-C50C-407E-A947-70E740481C1C}">
                <a14:useLocalDpi xmlns:a14="http://schemas.microsoft.com/office/drawing/2010/main" val="0"/>
              </a:ext>
            </a:extLst>
          </a:blip>
          <a:stretch>
            <a:fillRect/>
          </a:stretch>
        </p:blipFill>
        <p:spPr>
          <a:xfrm>
            <a:off x="6212402" y="1219324"/>
            <a:ext cx="1381328" cy="1381328"/>
          </a:xfrm>
          <a:prstGeom prst="rect">
            <a:avLst/>
          </a:prstGeom>
        </p:spPr>
      </p:pic>
      <p:pic>
        <p:nvPicPr>
          <p:cNvPr id="4" name="Afbeelding 3"/>
          <p:cNvPicPr>
            <a:picLocks noChangeAspect="1"/>
          </p:cNvPicPr>
          <p:nvPr/>
        </p:nvPicPr>
        <p:blipFill rotWithShape="1">
          <a:blip r:embed="rId4"/>
          <a:srcRect t="8712" b="9208"/>
          <a:stretch/>
        </p:blipFill>
        <p:spPr>
          <a:xfrm>
            <a:off x="1540635" y="4204564"/>
            <a:ext cx="2102152" cy="1438253"/>
          </a:xfrm>
          <a:prstGeom prst="rect">
            <a:avLst/>
          </a:prstGeom>
        </p:spPr>
      </p:pic>
      <p:pic>
        <p:nvPicPr>
          <p:cNvPr id="9" name="Afbeelding 8"/>
          <p:cNvPicPr>
            <a:picLocks noChangeAspect="1"/>
          </p:cNvPicPr>
          <p:nvPr/>
        </p:nvPicPr>
        <p:blipFill>
          <a:blip r:embed="rId5"/>
          <a:stretch>
            <a:fillRect/>
          </a:stretch>
        </p:blipFill>
        <p:spPr>
          <a:xfrm>
            <a:off x="5112021" y="4352647"/>
            <a:ext cx="3418634" cy="1187975"/>
          </a:xfrm>
          <a:prstGeom prst="rect">
            <a:avLst/>
          </a:prstGeom>
        </p:spPr>
      </p:pic>
      <p:sp>
        <p:nvSpPr>
          <p:cNvPr id="7" name="Rechthoek 6"/>
          <p:cNvSpPr/>
          <p:nvPr/>
        </p:nvSpPr>
        <p:spPr>
          <a:xfrm>
            <a:off x="554728" y="356755"/>
            <a:ext cx="2139703" cy="400110"/>
          </a:xfrm>
          <a:prstGeom prst="rect">
            <a:avLst/>
          </a:prstGeom>
        </p:spPr>
        <p:txBody>
          <a:bodyPr wrap="none">
            <a:spAutoFit/>
          </a:bodyPr>
          <a:lstStyle/>
          <a:p>
            <a:r>
              <a:rPr lang="nl-NL" sz="2000" b="1" dirty="0" smtClean="0"/>
              <a:t>Even voorstellen…</a:t>
            </a:r>
            <a:endParaRPr lang="nl-NL" sz="2000" b="1" dirty="0"/>
          </a:p>
        </p:txBody>
      </p:sp>
    </p:spTree>
    <p:extLst>
      <p:ext uri="{BB962C8B-B14F-4D97-AF65-F5344CB8AC3E}">
        <p14:creationId xmlns:p14="http://schemas.microsoft.com/office/powerpoint/2010/main" val="35962398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70086222"/>
              </p:ext>
            </p:extLst>
          </p:nvPr>
        </p:nvGraphicFramePr>
        <p:xfrm>
          <a:off x="222033" y="4055074"/>
          <a:ext cx="8731774" cy="2309695"/>
        </p:xfrm>
        <a:graphic>
          <a:graphicData uri="http://schemas.openxmlformats.org/presentationml/2006/ole">
            <mc:AlternateContent xmlns:mc="http://schemas.openxmlformats.org/markup-compatibility/2006">
              <mc:Choice xmlns:v="urn:schemas-microsoft-com:vml" Requires="v">
                <p:oleObj spid="_x0000_s6191" name="Document" r:id="rId3" imgW="5905500" imgH="1562100" progId="Word.Document.12">
                  <p:embed/>
                </p:oleObj>
              </mc:Choice>
              <mc:Fallback>
                <p:oleObj name="Document" r:id="rId3" imgW="5905500" imgH="1562100" progId="Word.Document.12">
                  <p:embed/>
                  <p:pic>
                    <p:nvPicPr>
                      <p:cNvPr id="0" name=""/>
                      <p:cNvPicPr/>
                      <p:nvPr/>
                    </p:nvPicPr>
                    <p:blipFill>
                      <a:blip r:embed="rId4"/>
                      <a:stretch>
                        <a:fillRect/>
                      </a:stretch>
                    </p:blipFill>
                    <p:spPr>
                      <a:xfrm>
                        <a:off x="222033" y="4055074"/>
                        <a:ext cx="8731774" cy="2309695"/>
                      </a:xfrm>
                      <a:prstGeom prst="rect">
                        <a:avLst/>
                      </a:prstGeom>
                    </p:spPr>
                  </p:pic>
                </p:oleObj>
              </mc:Fallback>
            </mc:AlternateContent>
          </a:graphicData>
        </a:graphic>
      </p:graphicFrame>
      <p:sp>
        <p:nvSpPr>
          <p:cNvPr id="6" name="Rechthoek 5"/>
          <p:cNvSpPr/>
          <p:nvPr/>
        </p:nvSpPr>
        <p:spPr>
          <a:xfrm>
            <a:off x="540136" y="3220708"/>
            <a:ext cx="2868293" cy="584776"/>
          </a:xfrm>
          <a:prstGeom prst="rect">
            <a:avLst/>
          </a:prstGeom>
        </p:spPr>
        <p:txBody>
          <a:bodyPr wrap="none">
            <a:spAutoFit/>
          </a:bodyPr>
          <a:lstStyle/>
          <a:p>
            <a:pPr>
              <a:spcAft>
                <a:spcPts val="0"/>
              </a:spcAft>
            </a:pPr>
            <a:r>
              <a:rPr lang="nl-NL" sz="3200" b="1" dirty="0" smtClean="0">
                <a:solidFill>
                  <a:srgbClr val="FF0000"/>
                </a:solidFill>
                <a:effectLst/>
                <a:latin typeface="Abadi MT Condensed Light"/>
                <a:ea typeface="ＭＳ 明朝"/>
                <a:cs typeface="Times New Roman"/>
              </a:rPr>
              <a:t>Planning van de les</a:t>
            </a:r>
            <a:endParaRPr lang="nl-NL" sz="3200" dirty="0">
              <a:solidFill>
                <a:srgbClr val="FF0000"/>
              </a:solidFill>
              <a:ea typeface="ＭＳ 明朝"/>
              <a:cs typeface="Times New Roman"/>
            </a:endParaRPr>
          </a:p>
        </p:txBody>
      </p:sp>
      <p:sp>
        <p:nvSpPr>
          <p:cNvPr id="7" name="Rechthoek 6"/>
          <p:cNvSpPr/>
          <p:nvPr/>
        </p:nvSpPr>
        <p:spPr>
          <a:xfrm>
            <a:off x="540136" y="341103"/>
            <a:ext cx="6840334" cy="2985433"/>
          </a:xfrm>
          <a:prstGeom prst="rect">
            <a:avLst/>
          </a:prstGeom>
        </p:spPr>
        <p:txBody>
          <a:bodyPr wrap="none">
            <a:spAutoFit/>
          </a:bodyPr>
          <a:lstStyle/>
          <a:p>
            <a:pPr>
              <a:spcAft>
                <a:spcPts val="0"/>
              </a:spcAft>
            </a:pPr>
            <a:r>
              <a:rPr lang="nl-NL" sz="3200" b="1" dirty="0" smtClean="0">
                <a:solidFill>
                  <a:srgbClr val="FF0000"/>
                </a:solidFill>
                <a:latin typeface="Abadi MT Condensed Light"/>
                <a:ea typeface="ＭＳ 明朝"/>
                <a:cs typeface="Times New Roman"/>
              </a:rPr>
              <a:t>Vereiste voorkennis</a:t>
            </a:r>
          </a:p>
          <a:p>
            <a:pPr>
              <a:spcAft>
                <a:spcPts val="0"/>
              </a:spcAft>
            </a:pPr>
            <a:endParaRPr lang="nl-NL" sz="3200" b="1" dirty="0" smtClean="0">
              <a:solidFill>
                <a:srgbClr val="FF0000"/>
              </a:solidFill>
              <a:latin typeface="Abadi MT Condensed Light"/>
              <a:ea typeface="ＭＳ 明朝"/>
              <a:cs typeface="Times New Roman"/>
            </a:endParaRPr>
          </a:p>
          <a:p>
            <a:pPr>
              <a:spcAft>
                <a:spcPts val="0"/>
              </a:spcAft>
            </a:pPr>
            <a:r>
              <a:rPr lang="nl-NL" sz="2000" b="1" dirty="0" smtClean="0">
                <a:latin typeface="Calibri"/>
                <a:ea typeface="ＭＳ 明朝"/>
                <a:cs typeface="Calibri"/>
              </a:rPr>
              <a:t>Leerlingen kunnen:</a:t>
            </a:r>
          </a:p>
          <a:p>
            <a:pPr>
              <a:spcAft>
                <a:spcPts val="0"/>
              </a:spcAft>
            </a:pPr>
            <a:endParaRPr lang="nl-NL" sz="2000" b="1" dirty="0" smtClean="0">
              <a:latin typeface="Abadi MT Condensed Light"/>
              <a:ea typeface="ＭＳ 明朝"/>
              <a:cs typeface="Times New Roman"/>
            </a:endParaRPr>
          </a:p>
          <a:p>
            <a:pPr marL="342900" indent="-342900">
              <a:spcAft>
                <a:spcPts val="0"/>
              </a:spcAft>
              <a:buFont typeface="Arial"/>
              <a:buChar char="•"/>
            </a:pPr>
            <a:r>
              <a:rPr lang="nl-NL" sz="2000" dirty="0" smtClean="0"/>
              <a:t>kansen uitrekenen met de productregel en de </a:t>
            </a:r>
            <a:r>
              <a:rPr lang="nl-NL" sz="2000" dirty="0" err="1" smtClean="0"/>
              <a:t>somregel</a:t>
            </a:r>
            <a:endParaRPr lang="nl-NL" sz="2000" dirty="0" smtClean="0"/>
          </a:p>
          <a:p>
            <a:pPr marL="342900" indent="-342900">
              <a:buFont typeface="Arial"/>
              <a:buChar char="•"/>
            </a:pPr>
            <a:r>
              <a:rPr lang="nl-NL" sz="2000" dirty="0" smtClean="0"/>
              <a:t>V</a:t>
            </a:r>
            <a:r>
              <a:rPr lang="nl-NL" sz="2000" dirty="0" smtClean="0"/>
              <a:t>erschil </a:t>
            </a:r>
            <a:r>
              <a:rPr lang="nl-NL" sz="2000" dirty="0" smtClean="0"/>
              <a:t>tussen </a:t>
            </a:r>
            <a:r>
              <a:rPr lang="nl-NL" sz="2000" dirty="0" smtClean="0"/>
              <a:t>empirische </a:t>
            </a:r>
            <a:r>
              <a:rPr lang="nl-NL" sz="2000" dirty="0" smtClean="0"/>
              <a:t>en theoretische kans </a:t>
            </a:r>
            <a:r>
              <a:rPr lang="nl-NL" sz="2000" dirty="0" smtClean="0"/>
              <a:t>omschrijven</a:t>
            </a:r>
            <a:endParaRPr lang="nl-NL" sz="3200" b="1" dirty="0" smtClean="0">
              <a:latin typeface="Abadi MT Condensed Light"/>
              <a:ea typeface="ＭＳ 明朝"/>
              <a:cs typeface="Times New Roman"/>
            </a:endParaRPr>
          </a:p>
          <a:p>
            <a:pPr>
              <a:spcAft>
                <a:spcPts val="0"/>
              </a:spcAft>
            </a:pPr>
            <a:endParaRPr lang="nl-NL" sz="3200" b="1" dirty="0" smtClean="0">
              <a:latin typeface="Abadi MT Condensed Light"/>
              <a:ea typeface="ＭＳ 明朝"/>
              <a:cs typeface="Times New Roman"/>
            </a:endParaRPr>
          </a:p>
        </p:txBody>
      </p:sp>
    </p:spTree>
    <p:extLst>
      <p:ext uri="{BB962C8B-B14F-4D97-AF65-F5344CB8AC3E}">
        <p14:creationId xmlns:p14="http://schemas.microsoft.com/office/powerpoint/2010/main" val="7465718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467143" y="1429965"/>
            <a:ext cx="9255312" cy="4757847"/>
          </a:xfrm>
          <a:prstGeom prst="rect">
            <a:avLst/>
          </a:prstGeom>
          <a:solidFill>
            <a:srgbClr val="FF2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Afbeelding 3"/>
          <p:cNvPicPr/>
          <p:nvPr/>
        </p:nvPicPr>
        <p:blipFill>
          <a:blip r:embed="rId2">
            <a:extLst>
              <a:ext uri="{28A0092B-C50C-407E-A947-70E740481C1C}">
                <a14:useLocalDpi xmlns:a14="http://schemas.microsoft.com/office/drawing/2010/main" val="0"/>
              </a:ext>
            </a:extLst>
          </a:blip>
          <a:stretch>
            <a:fillRect/>
          </a:stretch>
        </p:blipFill>
        <p:spPr>
          <a:xfrm rot="909314">
            <a:off x="3293711" y="-4305"/>
            <a:ext cx="4177035" cy="3102137"/>
          </a:xfrm>
          <a:prstGeom prst="rect">
            <a:avLst/>
          </a:prstGeom>
          <a:effectLst>
            <a:outerShdw blurRad="50800" dist="38100" dir="8100000" algn="tr" rotWithShape="0">
              <a:prstClr val="black">
                <a:alpha val="40000"/>
              </a:prstClr>
            </a:outerShdw>
          </a:effectLst>
        </p:spPr>
      </p:pic>
      <p:pic>
        <p:nvPicPr>
          <p:cNvPr id="5" name="Afbeelding 4"/>
          <p:cNvPicPr/>
          <p:nvPr/>
        </p:nvPicPr>
        <p:blipFill>
          <a:blip r:embed="rId3">
            <a:extLst>
              <a:ext uri="{28A0092B-C50C-407E-A947-70E740481C1C}">
                <a14:useLocalDpi xmlns:a14="http://schemas.microsoft.com/office/drawing/2010/main" val="0"/>
              </a:ext>
            </a:extLst>
          </a:blip>
          <a:stretch>
            <a:fillRect/>
          </a:stretch>
        </p:blipFill>
        <p:spPr>
          <a:xfrm rot="20649227">
            <a:off x="-450474" y="352519"/>
            <a:ext cx="4020470" cy="3452520"/>
          </a:xfrm>
          <a:prstGeom prst="rect">
            <a:avLst/>
          </a:prstGeom>
          <a:effectLst>
            <a:outerShdw blurRad="50800" dist="38100" dir="8100000" algn="tr" rotWithShape="0">
              <a:prstClr val="black">
                <a:alpha val="40000"/>
              </a:prstClr>
            </a:outerShdw>
          </a:effectLst>
        </p:spPr>
      </p:pic>
      <p:pic>
        <p:nvPicPr>
          <p:cNvPr id="6" name="Afbeelding 5"/>
          <p:cNvPicPr/>
          <p:nvPr/>
        </p:nvPicPr>
        <p:blipFill>
          <a:blip r:embed="rId4">
            <a:extLst>
              <a:ext uri="{28A0092B-C50C-407E-A947-70E740481C1C}">
                <a14:useLocalDpi xmlns:a14="http://schemas.microsoft.com/office/drawing/2010/main" val="0"/>
              </a:ext>
            </a:extLst>
          </a:blip>
          <a:stretch>
            <a:fillRect/>
          </a:stretch>
        </p:blipFill>
        <p:spPr>
          <a:xfrm rot="21120717">
            <a:off x="2557509" y="3335297"/>
            <a:ext cx="4041282" cy="3018397"/>
          </a:xfrm>
          <a:prstGeom prst="rect">
            <a:avLst/>
          </a:prstGeom>
          <a:effectLst>
            <a:outerShdw blurRad="50800" dist="38100" dir="8100000" algn="tr" rotWithShape="0">
              <a:prstClr val="black">
                <a:alpha val="40000"/>
              </a:prstClr>
            </a:outerShdw>
          </a:effectLst>
        </p:spPr>
      </p:pic>
      <p:sp>
        <p:nvSpPr>
          <p:cNvPr id="8" name="Rechthoek 7"/>
          <p:cNvSpPr/>
          <p:nvPr/>
        </p:nvSpPr>
        <p:spPr>
          <a:xfrm>
            <a:off x="669286" y="4804874"/>
            <a:ext cx="1698101" cy="1077218"/>
          </a:xfrm>
          <a:prstGeom prst="rect">
            <a:avLst/>
          </a:prstGeom>
        </p:spPr>
        <p:txBody>
          <a:bodyPr wrap="none">
            <a:spAutoFit/>
          </a:bodyPr>
          <a:lstStyle/>
          <a:p>
            <a:pPr>
              <a:spcAft>
                <a:spcPts val="0"/>
              </a:spcAft>
            </a:pPr>
            <a:r>
              <a:rPr lang="nl-NL" sz="3200" b="1" dirty="0" smtClean="0">
                <a:latin typeface="Abadi MT Condensed Light"/>
                <a:ea typeface="ＭＳ 明朝"/>
                <a:cs typeface="Times New Roman"/>
              </a:rPr>
              <a:t>Het </a:t>
            </a:r>
          </a:p>
          <a:p>
            <a:pPr>
              <a:spcAft>
                <a:spcPts val="0"/>
              </a:spcAft>
            </a:pPr>
            <a:r>
              <a:rPr lang="nl-NL" sz="3200" b="1" dirty="0" smtClean="0">
                <a:latin typeface="Abadi MT Condensed Light"/>
                <a:ea typeface="ＭＳ 明朝"/>
                <a:cs typeface="Times New Roman"/>
              </a:rPr>
              <a:t>experiment</a:t>
            </a:r>
            <a:endParaRPr lang="nl-NL" sz="3200" dirty="0">
              <a:ea typeface="ＭＳ 明朝"/>
              <a:cs typeface="Times New Roman"/>
            </a:endParaRPr>
          </a:p>
        </p:txBody>
      </p:sp>
      <p:pic>
        <p:nvPicPr>
          <p:cNvPr id="9" name="Afbeelding 8"/>
          <p:cNvPicPr/>
          <p:nvPr/>
        </p:nvPicPr>
        <p:blipFill>
          <a:blip r:embed="rId5">
            <a:extLst>
              <a:ext uri="{28A0092B-C50C-407E-A947-70E740481C1C}">
                <a14:useLocalDpi xmlns:a14="http://schemas.microsoft.com/office/drawing/2010/main" val="0"/>
              </a:ext>
            </a:extLst>
          </a:blip>
          <a:stretch>
            <a:fillRect/>
          </a:stretch>
        </p:blipFill>
        <p:spPr>
          <a:xfrm rot="918275">
            <a:off x="5615458" y="2262057"/>
            <a:ext cx="4376310" cy="326885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64267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306565" y="1429965"/>
            <a:ext cx="8837435" cy="4993707"/>
          </a:xfrm>
          <a:prstGeom prst="rect">
            <a:avLst/>
          </a:prstGeom>
          <a:solidFill>
            <a:srgbClr val="FF2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aphicFrame>
        <p:nvGraphicFramePr>
          <p:cNvPr id="2" name="Object 1"/>
          <p:cNvGraphicFramePr>
            <a:graphicFrameLocks noChangeAspect="1"/>
          </p:cNvGraphicFramePr>
          <p:nvPr>
            <p:extLst>
              <p:ext uri="{D42A27DB-BD31-4B8C-83A1-F6EECF244321}">
                <p14:modId xmlns:p14="http://schemas.microsoft.com/office/powerpoint/2010/main" val="937599694"/>
              </p:ext>
            </p:extLst>
          </p:nvPr>
        </p:nvGraphicFramePr>
        <p:xfrm>
          <a:off x="708795" y="200325"/>
          <a:ext cx="6888947" cy="1229640"/>
        </p:xfrm>
        <a:graphic>
          <a:graphicData uri="http://schemas.openxmlformats.org/presentationml/2006/ole">
            <mc:AlternateContent xmlns:mc="http://schemas.openxmlformats.org/markup-compatibility/2006">
              <mc:Choice xmlns:v="urn:schemas-microsoft-com:vml" Requires="v">
                <p:oleObj spid="_x0000_s2122" name="Document" r:id="rId3" imgW="5905500" imgH="1054100" progId="Word.Document.12">
                  <p:embed/>
                </p:oleObj>
              </mc:Choice>
              <mc:Fallback>
                <p:oleObj name="Document" r:id="rId3" imgW="5905500" imgH="1054100" progId="Word.Document.12">
                  <p:embed/>
                  <p:pic>
                    <p:nvPicPr>
                      <p:cNvPr id="0" name=""/>
                      <p:cNvPicPr/>
                      <p:nvPr/>
                    </p:nvPicPr>
                    <p:blipFill>
                      <a:blip r:embed="rId4"/>
                      <a:stretch>
                        <a:fillRect/>
                      </a:stretch>
                    </p:blipFill>
                    <p:spPr>
                      <a:xfrm>
                        <a:off x="708795" y="200325"/>
                        <a:ext cx="6888947" cy="1229640"/>
                      </a:xfrm>
                      <a:prstGeom prst="rect">
                        <a:avLst/>
                      </a:prstGeom>
                    </p:spPr>
                  </p:pic>
                </p:oleObj>
              </mc:Fallback>
            </mc:AlternateContent>
          </a:graphicData>
        </a:graphic>
      </p:graphicFrame>
      <p:sp>
        <p:nvSpPr>
          <p:cNvPr id="3" name="Rechthoek 2"/>
          <p:cNvSpPr/>
          <p:nvPr/>
        </p:nvSpPr>
        <p:spPr>
          <a:xfrm>
            <a:off x="436482" y="1492435"/>
            <a:ext cx="6858000" cy="1938992"/>
          </a:xfrm>
          <a:prstGeom prst="rect">
            <a:avLst/>
          </a:prstGeom>
        </p:spPr>
        <p:txBody>
          <a:bodyPr wrap="square">
            <a:spAutoFit/>
          </a:bodyPr>
          <a:lstStyle/>
          <a:p>
            <a:r>
              <a:rPr lang="en-US" sz="2000" dirty="0">
                <a:solidFill>
                  <a:schemeClr val="bg1"/>
                </a:solidFill>
              </a:rPr>
              <a:t> </a:t>
            </a:r>
            <a:r>
              <a:rPr lang="en-US" sz="2000" dirty="0" err="1" smtClean="0">
                <a:solidFill>
                  <a:schemeClr val="bg1"/>
                </a:solidFill>
              </a:rPr>
              <a:t>Duur</a:t>
            </a:r>
            <a:r>
              <a:rPr lang="en-US" sz="2000" dirty="0" smtClean="0">
                <a:solidFill>
                  <a:schemeClr val="bg1"/>
                </a:solidFill>
              </a:rPr>
              <a:t> van experiment: 10 </a:t>
            </a:r>
            <a:r>
              <a:rPr lang="en-US" sz="2000" dirty="0" err="1" smtClean="0">
                <a:solidFill>
                  <a:schemeClr val="bg1"/>
                </a:solidFill>
              </a:rPr>
              <a:t>minuten</a:t>
            </a:r>
            <a:endParaRPr lang="en-US" sz="2000" dirty="0" smtClean="0">
              <a:solidFill>
                <a:schemeClr val="bg1"/>
              </a:solidFill>
            </a:endParaRPr>
          </a:p>
          <a:p>
            <a:r>
              <a:rPr lang="en-US" sz="2000" dirty="0" smtClean="0">
                <a:solidFill>
                  <a:schemeClr val="bg1"/>
                </a:solidFill>
              </a:rPr>
              <a:t>(</a:t>
            </a:r>
            <a:r>
              <a:rPr lang="en-US" sz="2000" dirty="0">
                <a:solidFill>
                  <a:schemeClr val="bg1"/>
                </a:solidFill>
              </a:rPr>
              <a:t>600 </a:t>
            </a:r>
            <a:r>
              <a:rPr lang="en-US" sz="2000" dirty="0" err="1">
                <a:solidFill>
                  <a:schemeClr val="bg1"/>
                </a:solidFill>
              </a:rPr>
              <a:t>seconden</a:t>
            </a:r>
            <a:r>
              <a:rPr lang="en-US" sz="2000" dirty="0">
                <a:solidFill>
                  <a:schemeClr val="bg1"/>
                </a:solidFill>
              </a:rPr>
              <a:t> : 3 </a:t>
            </a:r>
            <a:r>
              <a:rPr lang="en-US" sz="2000" dirty="0" err="1">
                <a:solidFill>
                  <a:schemeClr val="bg1"/>
                </a:solidFill>
              </a:rPr>
              <a:t>seconden</a:t>
            </a:r>
            <a:r>
              <a:rPr lang="en-US" sz="2000" dirty="0">
                <a:solidFill>
                  <a:schemeClr val="bg1"/>
                </a:solidFill>
              </a:rPr>
              <a:t> = ) 200 </a:t>
            </a:r>
            <a:r>
              <a:rPr lang="en-US" sz="2000" dirty="0" err="1" smtClean="0">
                <a:solidFill>
                  <a:schemeClr val="bg1"/>
                </a:solidFill>
              </a:rPr>
              <a:t>uitkomsten</a:t>
            </a:r>
            <a:r>
              <a:rPr lang="en-US" sz="2000" dirty="0" smtClean="0">
                <a:solidFill>
                  <a:schemeClr val="bg1"/>
                </a:solidFill>
              </a:rPr>
              <a:t> per </a:t>
            </a:r>
            <a:r>
              <a:rPr lang="en-US" sz="2000" dirty="0" err="1" smtClean="0">
                <a:solidFill>
                  <a:schemeClr val="bg1"/>
                </a:solidFill>
              </a:rPr>
              <a:t>groepje</a:t>
            </a:r>
            <a:r>
              <a:rPr lang="en-US" sz="2000" dirty="0" smtClean="0">
                <a:solidFill>
                  <a:schemeClr val="bg1"/>
                </a:solidFill>
              </a:rPr>
              <a:t>.</a:t>
            </a:r>
          </a:p>
          <a:p>
            <a:endParaRPr lang="en-US" sz="2000" dirty="0">
              <a:solidFill>
                <a:schemeClr val="bg1"/>
              </a:solidFill>
            </a:endParaRPr>
          </a:p>
          <a:p>
            <a:r>
              <a:rPr lang="en-US" sz="2000" dirty="0" smtClean="0">
                <a:solidFill>
                  <a:schemeClr val="bg1"/>
                </a:solidFill>
              </a:rPr>
              <a:t>15 </a:t>
            </a:r>
            <a:r>
              <a:rPr lang="en-US" sz="2000" dirty="0" err="1" smtClean="0">
                <a:solidFill>
                  <a:schemeClr val="bg1"/>
                </a:solidFill>
              </a:rPr>
              <a:t>groepjes</a:t>
            </a:r>
            <a:r>
              <a:rPr lang="en-US" sz="2000" dirty="0">
                <a:solidFill>
                  <a:schemeClr val="bg1"/>
                </a:solidFill>
              </a:rPr>
              <a:t> </a:t>
            </a:r>
            <a:r>
              <a:rPr lang="en-US" sz="2000" dirty="0" smtClean="0">
                <a:solidFill>
                  <a:schemeClr val="bg1"/>
                </a:solidFill>
              </a:rPr>
              <a:t>= 3000 </a:t>
            </a:r>
            <a:r>
              <a:rPr lang="en-US" sz="2000" dirty="0" err="1" smtClean="0">
                <a:solidFill>
                  <a:schemeClr val="bg1"/>
                </a:solidFill>
              </a:rPr>
              <a:t>uitkomsten</a:t>
            </a:r>
            <a:endParaRPr lang="en-US" sz="2000" dirty="0" smtClean="0">
              <a:solidFill>
                <a:schemeClr val="bg1"/>
              </a:solidFill>
            </a:endParaRPr>
          </a:p>
          <a:p>
            <a:endParaRPr lang="en-US" sz="2000" dirty="0">
              <a:solidFill>
                <a:schemeClr val="bg1"/>
              </a:solidFill>
            </a:endParaRPr>
          </a:p>
          <a:p>
            <a:r>
              <a:rPr lang="en-US" sz="2000" dirty="0" err="1" smtClean="0">
                <a:solidFill>
                  <a:schemeClr val="bg1"/>
                </a:solidFill>
              </a:rPr>
              <a:t>Samenvoegen</a:t>
            </a:r>
            <a:r>
              <a:rPr lang="en-US" sz="2000" dirty="0" smtClean="0">
                <a:solidFill>
                  <a:schemeClr val="bg1"/>
                </a:solidFill>
              </a:rPr>
              <a:t> op </a:t>
            </a:r>
            <a:r>
              <a:rPr lang="en-US" sz="2000" dirty="0" err="1" smtClean="0">
                <a:solidFill>
                  <a:schemeClr val="bg1"/>
                </a:solidFill>
              </a:rPr>
              <a:t>bord</a:t>
            </a:r>
            <a:r>
              <a:rPr lang="en-US" sz="2000" dirty="0" smtClean="0">
                <a:solidFill>
                  <a:schemeClr val="bg1"/>
                </a:solidFill>
              </a:rPr>
              <a:t> of Excel</a:t>
            </a:r>
            <a:endParaRPr lang="nl-NL" sz="2000" dirty="0">
              <a:solidFill>
                <a:schemeClr val="bg1"/>
              </a:solidFill>
            </a:endParaRPr>
          </a:p>
        </p:txBody>
      </p:sp>
      <p:pic>
        <p:nvPicPr>
          <p:cNvPr id="9" name="Afbeelding 8"/>
          <p:cNvPicPr/>
          <p:nvPr/>
        </p:nvPicPr>
        <p:blipFill>
          <a:blip r:embed="rId5">
            <a:extLst>
              <a:ext uri="{28A0092B-C50C-407E-A947-70E740481C1C}">
                <a14:useLocalDpi xmlns:a14="http://schemas.microsoft.com/office/drawing/2010/main" val="0"/>
              </a:ext>
            </a:extLst>
          </a:blip>
          <a:stretch>
            <a:fillRect/>
          </a:stretch>
        </p:blipFill>
        <p:spPr>
          <a:xfrm>
            <a:off x="436482" y="3476307"/>
            <a:ext cx="4215840" cy="3148772"/>
          </a:xfrm>
          <a:prstGeom prst="rect">
            <a:avLst/>
          </a:prstGeom>
          <a:effectLst>
            <a:outerShdw blurRad="50800" dist="38100" dir="8100000" algn="tr" rotWithShape="0">
              <a:prstClr val="black">
                <a:alpha val="40000"/>
              </a:prstClr>
            </a:outerShdw>
          </a:effectLst>
        </p:spPr>
      </p:pic>
      <p:pic>
        <p:nvPicPr>
          <p:cNvPr id="10" name="Afbeelding 9"/>
          <p:cNvPicPr/>
          <p:nvPr/>
        </p:nvPicPr>
        <p:blipFill rotWithShape="1">
          <a:blip r:embed="rId6">
            <a:extLst>
              <a:ext uri="{28A0092B-C50C-407E-A947-70E740481C1C}">
                <a14:useLocalDpi xmlns:a14="http://schemas.microsoft.com/office/drawing/2010/main" val="0"/>
              </a:ext>
            </a:extLst>
          </a:blip>
          <a:srcRect t="7812" b="11394"/>
          <a:stretch/>
        </p:blipFill>
        <p:spPr bwMode="auto">
          <a:xfrm>
            <a:off x="3897743" y="2436294"/>
            <a:ext cx="5144070" cy="3111423"/>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585606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15161225"/>
              </p:ext>
            </p:extLst>
          </p:nvPr>
        </p:nvGraphicFramePr>
        <p:xfrm>
          <a:off x="-489750" y="2127421"/>
          <a:ext cx="9747648" cy="2850925"/>
        </p:xfrm>
        <a:graphic>
          <a:graphicData uri="http://schemas.openxmlformats.org/presentationml/2006/ole">
            <mc:AlternateContent xmlns:mc="http://schemas.openxmlformats.org/markup-compatibility/2006">
              <mc:Choice xmlns:v="urn:schemas-microsoft-com:vml" Requires="v">
                <p:oleObj spid="_x0000_s8234" name="Document" r:id="rId3" imgW="5905500" imgH="1727200" progId="Word.Document.12">
                  <p:embed/>
                </p:oleObj>
              </mc:Choice>
              <mc:Fallback>
                <p:oleObj name="Document" r:id="rId3" imgW="5905500" imgH="1727200" progId="Word.Document.12">
                  <p:embed/>
                  <p:pic>
                    <p:nvPicPr>
                      <p:cNvPr id="0" name=""/>
                      <p:cNvPicPr/>
                      <p:nvPr/>
                    </p:nvPicPr>
                    <p:blipFill>
                      <a:blip r:embed="rId4"/>
                      <a:stretch>
                        <a:fillRect/>
                      </a:stretch>
                    </p:blipFill>
                    <p:spPr>
                      <a:xfrm>
                        <a:off x="-489750" y="2127421"/>
                        <a:ext cx="9747648" cy="2850925"/>
                      </a:xfrm>
                      <a:prstGeom prst="rect">
                        <a:avLst/>
                      </a:prstGeom>
                    </p:spPr>
                  </p:pic>
                </p:oleObj>
              </mc:Fallback>
            </mc:AlternateContent>
          </a:graphicData>
        </a:graphic>
      </p:graphicFrame>
      <p:sp>
        <p:nvSpPr>
          <p:cNvPr id="3" name="Rechthoek 2"/>
          <p:cNvSpPr/>
          <p:nvPr/>
        </p:nvSpPr>
        <p:spPr>
          <a:xfrm>
            <a:off x="306565" y="435976"/>
            <a:ext cx="5570154"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Uitkomsten Experiment in juni op Luzac</a:t>
            </a:r>
            <a:endParaRPr lang="nl-NL" sz="3200" dirty="0">
              <a:ea typeface="ＭＳ 明朝"/>
              <a:cs typeface="Times New Roman"/>
            </a:endParaRPr>
          </a:p>
        </p:txBody>
      </p:sp>
      <p:sp>
        <p:nvSpPr>
          <p:cNvPr id="4" name="Rechthoek 3"/>
          <p:cNvSpPr/>
          <p:nvPr/>
        </p:nvSpPr>
        <p:spPr>
          <a:xfrm>
            <a:off x="414165" y="1278966"/>
            <a:ext cx="2850059" cy="369332"/>
          </a:xfrm>
          <a:prstGeom prst="rect">
            <a:avLst/>
          </a:prstGeom>
        </p:spPr>
        <p:txBody>
          <a:bodyPr wrap="none">
            <a:spAutoFit/>
          </a:bodyPr>
          <a:lstStyle/>
          <a:p>
            <a:r>
              <a:rPr lang="en-US" dirty="0">
                <a:solidFill>
                  <a:srgbClr val="FF0000"/>
                </a:solidFill>
              </a:rPr>
              <a:t>3</a:t>
            </a:r>
            <a:r>
              <a:rPr lang="en-US" dirty="0" smtClean="0">
                <a:solidFill>
                  <a:srgbClr val="FF0000"/>
                </a:solidFill>
              </a:rPr>
              <a:t> </a:t>
            </a:r>
            <a:r>
              <a:rPr lang="en-US" dirty="0" err="1">
                <a:solidFill>
                  <a:srgbClr val="FF0000"/>
                </a:solidFill>
              </a:rPr>
              <a:t>groepjes</a:t>
            </a:r>
            <a:r>
              <a:rPr lang="en-US" dirty="0">
                <a:solidFill>
                  <a:srgbClr val="FF0000"/>
                </a:solidFill>
              </a:rPr>
              <a:t> = 6</a:t>
            </a:r>
            <a:r>
              <a:rPr lang="en-US" dirty="0" smtClean="0">
                <a:solidFill>
                  <a:srgbClr val="FF0000"/>
                </a:solidFill>
              </a:rPr>
              <a:t>00 </a:t>
            </a:r>
            <a:r>
              <a:rPr lang="en-US" dirty="0" err="1">
                <a:solidFill>
                  <a:srgbClr val="FF0000"/>
                </a:solidFill>
              </a:rPr>
              <a:t>uitkomsten</a:t>
            </a:r>
            <a:endParaRPr lang="nl-NL" dirty="0">
              <a:solidFill>
                <a:srgbClr val="FF0000"/>
              </a:solidFill>
            </a:endParaRPr>
          </a:p>
        </p:txBody>
      </p:sp>
    </p:spTree>
    <p:extLst>
      <p:ext uri="{BB962C8B-B14F-4D97-AF65-F5344CB8AC3E}">
        <p14:creationId xmlns:p14="http://schemas.microsoft.com/office/powerpoint/2010/main" val="29032868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362887" y="4233785"/>
            <a:ext cx="8361525" cy="2408876"/>
          </a:xfrm>
          <a:prstGeom prst="rect">
            <a:avLst/>
          </a:prstGeom>
          <a:ln>
            <a:solidFill>
              <a:srgbClr val="FF0000"/>
            </a:solidFill>
          </a:ln>
          <a:effectLst>
            <a:outerShdw blurRad="50800" dist="38100" dir="5400000" algn="t" rotWithShape="0">
              <a:prstClr val="black">
                <a:alpha val="40000"/>
              </a:prstClr>
            </a:outerShdw>
          </a:effectLst>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endParaRPr lang="nl-NL" sz="2400" b="1" dirty="0">
              <a:effectLst/>
              <a:latin typeface="Calibri"/>
              <a:ea typeface="ＭＳ 明朝"/>
              <a:cs typeface="Times New Roman"/>
            </a:endParaRPr>
          </a:p>
        </p:txBody>
      </p:sp>
      <p:sp>
        <p:nvSpPr>
          <p:cNvPr id="5" name="Tekstvak 4"/>
          <p:cNvSpPr txBox="1"/>
          <p:nvPr/>
        </p:nvSpPr>
        <p:spPr>
          <a:xfrm>
            <a:off x="673124" y="235463"/>
            <a:ext cx="7832314" cy="6247865"/>
          </a:xfrm>
          <a:prstGeom prst="rect">
            <a:avLst/>
          </a:prstGeom>
          <a:noFill/>
        </p:spPr>
        <p:txBody>
          <a:bodyPr wrap="square" rtlCol="0">
            <a:spAutoFit/>
          </a:bodyPr>
          <a:lstStyle/>
          <a:p>
            <a:r>
              <a:rPr lang="nl-NL" sz="3600" dirty="0" smtClean="0">
                <a:solidFill>
                  <a:srgbClr val="FF0000"/>
                </a:solidFill>
              </a:rPr>
              <a:t>Ga in tweetallen aan </a:t>
            </a:r>
            <a:endParaRPr lang="nl-NL" sz="3600" dirty="0" smtClean="0">
              <a:solidFill>
                <a:srgbClr val="FF0000"/>
              </a:solidFill>
            </a:endParaRPr>
          </a:p>
          <a:p>
            <a:r>
              <a:rPr lang="nl-NL" sz="3600" dirty="0" smtClean="0">
                <a:solidFill>
                  <a:srgbClr val="FF0000"/>
                </a:solidFill>
              </a:rPr>
              <a:t>de </a:t>
            </a:r>
            <a:r>
              <a:rPr lang="nl-NL" sz="3600" dirty="0" smtClean="0">
                <a:solidFill>
                  <a:srgbClr val="FF0000"/>
                </a:solidFill>
              </a:rPr>
              <a:t>slag met het </a:t>
            </a:r>
            <a:endParaRPr lang="nl-NL" sz="3600" dirty="0" smtClean="0">
              <a:solidFill>
                <a:srgbClr val="FF0000"/>
              </a:solidFill>
            </a:endParaRPr>
          </a:p>
          <a:p>
            <a:r>
              <a:rPr lang="nl-NL" sz="3600" dirty="0" smtClean="0">
                <a:solidFill>
                  <a:srgbClr val="FF0000"/>
                </a:solidFill>
              </a:rPr>
              <a:t>werkblad </a:t>
            </a:r>
          </a:p>
          <a:p>
            <a:r>
              <a:rPr lang="nl-NL" sz="3600" dirty="0" smtClean="0">
                <a:solidFill>
                  <a:srgbClr val="FF0000"/>
                </a:solidFill>
              </a:rPr>
              <a:t>(</a:t>
            </a:r>
            <a:r>
              <a:rPr lang="nl-NL" sz="3600" dirty="0" smtClean="0">
                <a:solidFill>
                  <a:srgbClr val="FF0000"/>
                </a:solidFill>
              </a:rPr>
              <a:t>Apple of </a:t>
            </a:r>
            <a:r>
              <a:rPr lang="nl-NL" sz="3600" dirty="0" smtClean="0">
                <a:solidFill>
                  <a:srgbClr val="FF0000"/>
                </a:solidFill>
              </a:rPr>
              <a:t>Android)</a:t>
            </a:r>
            <a:endParaRPr lang="nl-NL" sz="2800" dirty="0" smtClean="0">
              <a:solidFill>
                <a:srgbClr val="FF0000"/>
              </a:solidFill>
            </a:endParaRPr>
          </a:p>
          <a:p>
            <a:endParaRPr lang="nl-NL" sz="3600" dirty="0">
              <a:solidFill>
                <a:srgbClr val="FF0000"/>
              </a:solidFill>
            </a:endParaRPr>
          </a:p>
          <a:p>
            <a:r>
              <a:rPr lang="nl-NL" sz="3600" dirty="0"/>
              <a:t>Succes en veel plezier</a:t>
            </a:r>
          </a:p>
          <a:p>
            <a:endParaRPr lang="nl-NL" sz="3600" dirty="0" smtClean="0">
              <a:solidFill>
                <a:srgbClr val="FF0000"/>
              </a:solidFill>
            </a:endParaRPr>
          </a:p>
          <a:p>
            <a:endParaRPr lang="nl-NL" sz="3600" dirty="0">
              <a:solidFill>
                <a:srgbClr val="FF0000"/>
              </a:solidFill>
            </a:endParaRPr>
          </a:p>
          <a:p>
            <a:pPr marL="457200" indent="-457200">
              <a:buFont typeface="Arial"/>
              <a:buChar char="•"/>
            </a:pPr>
            <a:r>
              <a:rPr lang="nl-NL" sz="2800" dirty="0" smtClean="0">
                <a:solidFill>
                  <a:srgbClr val="FF0000"/>
                </a:solidFill>
              </a:rPr>
              <a:t>Binnen 30 minuten moeten alle uitkomsten aan mij doorgegeven worden (Excel) </a:t>
            </a:r>
            <a:endParaRPr lang="nl-NL" sz="2800" dirty="0" smtClean="0">
              <a:solidFill>
                <a:srgbClr val="FF0000"/>
              </a:solidFill>
            </a:endParaRPr>
          </a:p>
          <a:p>
            <a:endParaRPr lang="nl-NL" sz="2800" dirty="0" smtClean="0">
              <a:solidFill>
                <a:srgbClr val="FF0000"/>
              </a:solidFill>
            </a:endParaRPr>
          </a:p>
          <a:p>
            <a:pPr marL="457200" indent="-457200">
              <a:buFont typeface="Arial"/>
              <a:buChar char="•"/>
            </a:pPr>
            <a:r>
              <a:rPr lang="nl-NL" sz="2800" dirty="0" smtClean="0">
                <a:solidFill>
                  <a:srgbClr val="FF0000"/>
                </a:solidFill>
              </a:rPr>
              <a:t>Daarna volgt afsluiting, evaluatie en discussie</a:t>
            </a:r>
            <a:endParaRPr lang="nl-NL" sz="3600" dirty="0" smtClean="0">
              <a:solidFill>
                <a:srgbClr val="FF0000"/>
              </a:solidFill>
            </a:endParaRPr>
          </a:p>
        </p:txBody>
      </p:sp>
      <p:pic>
        <p:nvPicPr>
          <p:cNvPr id="4" name="Afbeelding 3" descr="Schermafbeelding 2013-11-08 om 21.11.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6913">
            <a:off x="7055587" y="540931"/>
            <a:ext cx="1712062" cy="2542264"/>
          </a:xfrm>
          <a:prstGeom prst="rect">
            <a:avLst/>
          </a:prstGeom>
          <a:effectLst>
            <a:outerShdw blurRad="50800" dist="38100" dir="8100000" algn="tr" rotWithShape="0">
              <a:prstClr val="black">
                <a:alpha val="40000"/>
              </a:prstClr>
            </a:outerShdw>
          </a:effectLst>
        </p:spPr>
      </p:pic>
      <p:pic>
        <p:nvPicPr>
          <p:cNvPr id="7" name="Afbeelding 6" descr="Schermafbeelding 2013-11-08 om 21.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939">
            <a:off x="5905172" y="810825"/>
            <a:ext cx="1712300" cy="2561315"/>
          </a:xfrm>
          <a:prstGeom prst="rect">
            <a:avLst/>
          </a:prstGeom>
          <a:effectLst>
            <a:outerShdw blurRad="50800" dist="38100" dir="8100000" algn="tr" rotWithShape="0">
              <a:prstClr val="black">
                <a:alpha val="40000"/>
              </a:prstClr>
            </a:outerShdw>
          </a:effectLst>
        </p:spPr>
      </p:pic>
      <p:pic>
        <p:nvPicPr>
          <p:cNvPr id="8" name="Afbeelding 7" descr="Schermafbeelding 2013-11-08 om 21.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8181">
            <a:off x="5170361" y="1283266"/>
            <a:ext cx="1771867" cy="255737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905586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6565" y="435976"/>
            <a:ext cx="3074479"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Uitkomsten </a:t>
            </a:r>
            <a:r>
              <a:rPr lang="nl-NL" sz="3200" b="1" dirty="0" smtClean="0">
                <a:latin typeface="Abadi MT Condensed Light"/>
                <a:ea typeface="ＭＳ 明朝"/>
                <a:cs typeface="Times New Roman"/>
              </a:rPr>
              <a:t>Vandaag:</a:t>
            </a:r>
            <a:endParaRPr lang="nl-NL" sz="3200" dirty="0">
              <a:ea typeface="ＭＳ 明朝"/>
              <a:cs typeface="Times New Roman"/>
            </a:endParaRPr>
          </a:p>
        </p:txBody>
      </p:sp>
    </p:spTree>
    <p:extLst>
      <p:ext uri="{BB962C8B-B14F-4D97-AF65-F5344CB8AC3E}">
        <p14:creationId xmlns:p14="http://schemas.microsoft.com/office/powerpoint/2010/main" val="2337047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40136" y="871042"/>
            <a:ext cx="3942105" cy="1877437"/>
          </a:xfrm>
          <a:prstGeom prst="rect">
            <a:avLst/>
          </a:prstGeom>
        </p:spPr>
        <p:txBody>
          <a:bodyPr wrap="none">
            <a:spAutoFit/>
          </a:bodyPr>
          <a:lstStyle/>
          <a:p>
            <a:pPr>
              <a:spcAft>
                <a:spcPts val="0"/>
              </a:spcAft>
            </a:pPr>
            <a:r>
              <a:rPr lang="nl-NL" sz="3200" b="1" dirty="0" smtClean="0">
                <a:solidFill>
                  <a:srgbClr val="FF0000"/>
                </a:solidFill>
                <a:latin typeface="Abadi MT Condensed Light"/>
                <a:ea typeface="ＭＳ 明朝"/>
                <a:cs typeface="Times New Roman"/>
              </a:rPr>
              <a:t>Om nu mee te nemen</a:t>
            </a:r>
          </a:p>
          <a:p>
            <a:pPr>
              <a:spcAft>
                <a:spcPts val="0"/>
              </a:spcAft>
            </a:pPr>
            <a:endParaRPr lang="nl-NL" sz="2000" b="1" dirty="0" smtClean="0">
              <a:latin typeface="Abadi MT Condensed Light"/>
              <a:ea typeface="ＭＳ 明朝"/>
              <a:cs typeface="Times New Roman"/>
            </a:endParaRPr>
          </a:p>
          <a:p>
            <a:pPr marL="342900" indent="-342900">
              <a:spcAft>
                <a:spcPts val="0"/>
              </a:spcAft>
              <a:buFont typeface="Arial"/>
              <a:buChar char="•"/>
            </a:pPr>
            <a:r>
              <a:rPr lang="nl-NL" sz="2000" dirty="0" smtClean="0"/>
              <a:t>Werkblad voor Android en Apple </a:t>
            </a:r>
            <a:endParaRPr lang="nl-NL" sz="3200" b="1" dirty="0" smtClean="0">
              <a:latin typeface="Abadi MT Condensed Light"/>
              <a:ea typeface="ＭＳ 明朝"/>
              <a:cs typeface="Times New Roman"/>
            </a:endParaRPr>
          </a:p>
          <a:p>
            <a:pPr>
              <a:spcAft>
                <a:spcPts val="0"/>
              </a:spcAft>
            </a:pPr>
            <a:endParaRPr lang="nl-NL" sz="3200" b="1" dirty="0" smtClean="0">
              <a:latin typeface="Abadi MT Condensed Light"/>
              <a:ea typeface="ＭＳ 明朝"/>
              <a:cs typeface="Times New Roman"/>
            </a:endParaRPr>
          </a:p>
        </p:txBody>
      </p:sp>
      <p:sp>
        <p:nvSpPr>
          <p:cNvPr id="5" name="Rechthoek 4"/>
          <p:cNvSpPr/>
          <p:nvPr/>
        </p:nvSpPr>
        <p:spPr>
          <a:xfrm>
            <a:off x="540136" y="3024930"/>
            <a:ext cx="7455887" cy="3108543"/>
          </a:xfrm>
          <a:prstGeom prst="rect">
            <a:avLst/>
          </a:prstGeom>
        </p:spPr>
        <p:txBody>
          <a:bodyPr wrap="none">
            <a:spAutoFit/>
          </a:bodyPr>
          <a:lstStyle/>
          <a:p>
            <a:pPr>
              <a:spcAft>
                <a:spcPts val="0"/>
              </a:spcAft>
            </a:pPr>
            <a:r>
              <a:rPr lang="nl-NL" sz="3200" b="1" dirty="0" smtClean="0">
                <a:solidFill>
                  <a:srgbClr val="FF0000"/>
                </a:solidFill>
                <a:latin typeface="Abadi MT Condensed Light"/>
                <a:ea typeface="ＭＳ 明朝"/>
                <a:cs typeface="Times New Roman"/>
              </a:rPr>
              <a:t>Te downloaden op NWD-website</a:t>
            </a:r>
            <a:endParaRPr lang="nl-NL" sz="2000" b="1" dirty="0" smtClean="0">
              <a:latin typeface="Calibri"/>
              <a:ea typeface="ＭＳ 明朝"/>
              <a:cs typeface="Calibri"/>
            </a:endParaRPr>
          </a:p>
          <a:p>
            <a:pPr>
              <a:spcAft>
                <a:spcPts val="0"/>
              </a:spcAft>
            </a:pPr>
            <a:endParaRPr lang="nl-NL" sz="2000" b="1" dirty="0" smtClean="0">
              <a:latin typeface="Abadi MT Condensed Light"/>
              <a:ea typeface="ＭＳ 明朝"/>
              <a:cs typeface="Times New Roman"/>
            </a:endParaRPr>
          </a:p>
          <a:p>
            <a:pPr marL="342900" indent="-342900">
              <a:spcAft>
                <a:spcPts val="0"/>
              </a:spcAft>
              <a:buFont typeface="Arial"/>
              <a:buChar char="•"/>
            </a:pPr>
            <a:r>
              <a:rPr lang="nl-NL" sz="2000" dirty="0" smtClean="0"/>
              <a:t>Deze presentatie</a:t>
            </a:r>
          </a:p>
          <a:p>
            <a:pPr>
              <a:spcAft>
                <a:spcPts val="0"/>
              </a:spcAft>
            </a:pPr>
            <a:endParaRPr lang="nl-NL" sz="2000" dirty="0" smtClean="0"/>
          </a:p>
          <a:p>
            <a:pPr marL="342900" indent="-342900">
              <a:buFont typeface="Arial"/>
              <a:buChar char="•"/>
            </a:pPr>
            <a:r>
              <a:rPr lang="nl-NL" sz="2000" dirty="0" smtClean="0"/>
              <a:t>Afstudeerverslag met uitgebreid theoretisch kader en evaluatie les</a:t>
            </a:r>
          </a:p>
          <a:p>
            <a:endParaRPr lang="nl-NL" sz="2000" dirty="0" smtClean="0"/>
          </a:p>
          <a:p>
            <a:pPr marL="342900" indent="-342900">
              <a:buFont typeface="Arial"/>
              <a:buChar char="•"/>
            </a:pPr>
            <a:r>
              <a:rPr lang="nl-NL" sz="2000" b="1" dirty="0" smtClean="0">
                <a:latin typeface="Abadi MT Condensed Light"/>
                <a:ea typeface="ＭＳ 明朝"/>
                <a:cs typeface="Times New Roman"/>
              </a:rPr>
              <a:t>Werkblad voor Android en Apple</a:t>
            </a:r>
            <a:endParaRPr lang="nl-NL" sz="3200" b="1" dirty="0" smtClean="0">
              <a:latin typeface="Abadi MT Condensed Light"/>
              <a:ea typeface="ＭＳ 明朝"/>
              <a:cs typeface="Times New Roman"/>
            </a:endParaRPr>
          </a:p>
          <a:p>
            <a:pPr>
              <a:spcAft>
                <a:spcPts val="0"/>
              </a:spcAft>
            </a:pPr>
            <a:endParaRPr lang="nl-NL" sz="3200" b="1" dirty="0" smtClean="0">
              <a:latin typeface="Abadi MT Condensed Light"/>
              <a:ea typeface="ＭＳ 明朝"/>
              <a:cs typeface="Times New Roman"/>
            </a:endParaRPr>
          </a:p>
        </p:txBody>
      </p:sp>
      <p:pic>
        <p:nvPicPr>
          <p:cNvPr id="6" name="Afbeelding 5" descr="Schermafbeelding 2013-11-08 om 21.11.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6913">
            <a:off x="7055587" y="540931"/>
            <a:ext cx="1712062" cy="2542264"/>
          </a:xfrm>
          <a:prstGeom prst="rect">
            <a:avLst/>
          </a:prstGeom>
          <a:effectLst>
            <a:outerShdw blurRad="50800" dist="38100" dir="8100000" algn="tr" rotWithShape="0">
              <a:prstClr val="black">
                <a:alpha val="40000"/>
              </a:prstClr>
            </a:outerShdw>
          </a:effectLst>
        </p:spPr>
      </p:pic>
      <p:pic>
        <p:nvPicPr>
          <p:cNvPr id="7" name="Afbeelding 6" descr="Schermafbeelding 2013-11-08 om 21.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939">
            <a:off x="5905172" y="810825"/>
            <a:ext cx="1712300" cy="2561315"/>
          </a:xfrm>
          <a:prstGeom prst="rect">
            <a:avLst/>
          </a:prstGeom>
          <a:effectLst>
            <a:outerShdw blurRad="50800" dist="38100" dir="8100000" algn="tr" rotWithShape="0">
              <a:prstClr val="black">
                <a:alpha val="40000"/>
              </a:prstClr>
            </a:outerShdw>
          </a:effectLst>
        </p:spPr>
      </p:pic>
      <p:pic>
        <p:nvPicPr>
          <p:cNvPr id="8" name="Afbeelding 7" descr="Schermafbeelding 2013-11-08 om 21.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8181">
            <a:off x="5170361" y="1283266"/>
            <a:ext cx="1771867" cy="2557371"/>
          </a:xfrm>
          <a:prstGeom prst="rect">
            <a:avLst/>
          </a:prstGeom>
          <a:effectLst>
            <a:outerShdw blurRad="50800" dist="38100" dir="8100000" algn="tr" rotWithShape="0">
              <a:prstClr val="black">
                <a:alpha val="40000"/>
              </a:prstClr>
            </a:outerShdw>
          </a:effectLst>
        </p:spPr>
      </p:pic>
      <p:sp>
        <p:nvSpPr>
          <p:cNvPr id="9" name="Tekstvak 8"/>
          <p:cNvSpPr txBox="1"/>
          <p:nvPr/>
        </p:nvSpPr>
        <p:spPr>
          <a:xfrm>
            <a:off x="1426990" y="6045129"/>
            <a:ext cx="7605705" cy="369332"/>
          </a:xfrm>
          <a:prstGeom prst="rect">
            <a:avLst/>
          </a:prstGeom>
          <a:noFill/>
        </p:spPr>
        <p:txBody>
          <a:bodyPr wrap="square" rtlCol="0">
            <a:spAutoFit/>
          </a:bodyPr>
          <a:lstStyle/>
          <a:p>
            <a:r>
              <a:rPr lang="nl-NL" dirty="0" smtClean="0"/>
              <a:t>Heeft u nog vragen of opmerkingen? Mail mij: </a:t>
            </a:r>
            <a:r>
              <a:rPr lang="nl-NL" dirty="0" err="1" smtClean="0">
                <a:solidFill>
                  <a:srgbClr val="FF0000"/>
                </a:solidFill>
              </a:rPr>
              <a:t>Lampe@erasmiaans.nl</a:t>
            </a:r>
            <a:endParaRPr lang="nl-NL" dirty="0">
              <a:solidFill>
                <a:srgbClr val="FF0000"/>
              </a:solidFill>
            </a:endParaRPr>
          </a:p>
        </p:txBody>
      </p:sp>
      <p:cxnSp>
        <p:nvCxnSpPr>
          <p:cNvPr id="11" name="Rechte verbindingslijn met pijl 10"/>
          <p:cNvCxnSpPr/>
          <p:nvPr/>
        </p:nvCxnSpPr>
        <p:spPr>
          <a:xfrm>
            <a:off x="553001" y="6271505"/>
            <a:ext cx="82862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5557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descr="nwdposter2014 kopie.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 b="-3693"/>
          <a:stretch/>
        </p:blipFill>
        <p:spPr>
          <a:xfrm>
            <a:off x="-141329" y="0"/>
            <a:ext cx="9736710" cy="7168234"/>
          </a:xfrm>
        </p:spPr>
      </p:pic>
      <p:sp>
        <p:nvSpPr>
          <p:cNvPr id="4" name="Rechthoek 3"/>
          <p:cNvSpPr/>
          <p:nvPr/>
        </p:nvSpPr>
        <p:spPr>
          <a:xfrm>
            <a:off x="6262664" y="2696862"/>
            <a:ext cx="3050535" cy="1323439"/>
          </a:xfrm>
          <a:prstGeom prst="rect">
            <a:avLst/>
          </a:prstGeom>
        </p:spPr>
        <p:txBody>
          <a:bodyPr wrap="none">
            <a:spAutoFit/>
          </a:bodyPr>
          <a:lstStyle/>
          <a:p>
            <a:pPr>
              <a:spcAft>
                <a:spcPts val="0"/>
              </a:spcAft>
            </a:pPr>
            <a:r>
              <a:rPr lang="nl-NL" sz="8000" b="1" dirty="0" smtClean="0">
                <a:solidFill>
                  <a:schemeClr val="bg1"/>
                </a:solidFill>
                <a:effectLst/>
                <a:latin typeface="Abadi MT Condensed Light"/>
                <a:ea typeface="ＭＳ 明朝"/>
                <a:cs typeface="Times New Roman"/>
              </a:rPr>
              <a:t>Vragen</a:t>
            </a:r>
            <a:r>
              <a:rPr lang="nl-NL" sz="8000" b="1" dirty="0" smtClean="0">
                <a:solidFill>
                  <a:schemeClr val="bg1"/>
                </a:solidFill>
                <a:effectLst/>
                <a:latin typeface="Abadi MT Condensed Light"/>
                <a:ea typeface="ＭＳ 明朝"/>
                <a:cs typeface="Times New Roman"/>
              </a:rPr>
              <a:t>?</a:t>
            </a:r>
          </a:p>
        </p:txBody>
      </p:sp>
      <p:sp>
        <p:nvSpPr>
          <p:cNvPr id="3" name="Rechthoek 2"/>
          <p:cNvSpPr/>
          <p:nvPr/>
        </p:nvSpPr>
        <p:spPr>
          <a:xfrm>
            <a:off x="14598" y="5628473"/>
            <a:ext cx="3041217" cy="1200329"/>
          </a:xfrm>
          <a:prstGeom prst="rect">
            <a:avLst/>
          </a:prstGeom>
        </p:spPr>
        <p:txBody>
          <a:bodyPr wrap="none">
            <a:spAutoFit/>
          </a:bodyPr>
          <a:lstStyle/>
          <a:p>
            <a:pPr>
              <a:spcAft>
                <a:spcPts val="0"/>
              </a:spcAft>
            </a:pPr>
            <a:r>
              <a:rPr lang="nl-NL" sz="7200" b="1" dirty="0">
                <a:solidFill>
                  <a:schemeClr val="bg1"/>
                </a:solidFill>
                <a:latin typeface="Abadi MT Condensed Light"/>
                <a:ea typeface="ＭＳ 明朝"/>
                <a:cs typeface="Times New Roman"/>
              </a:rPr>
              <a:t>Discussie</a:t>
            </a:r>
            <a:endParaRPr lang="nl-NL" sz="7200" dirty="0">
              <a:solidFill>
                <a:schemeClr val="bg1"/>
              </a:solidFill>
              <a:ea typeface="ＭＳ 明朝"/>
              <a:cs typeface="Times New Roman"/>
            </a:endParaRPr>
          </a:p>
        </p:txBody>
      </p:sp>
      <p:pic>
        <p:nvPicPr>
          <p:cNvPr id="6" name="Afbeelding 5" descr="Kansexperiment Plaatj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34715" y="1417638"/>
            <a:ext cx="2013192" cy="1355010"/>
          </a:xfrm>
          <a:prstGeom prst="rect">
            <a:avLst/>
          </a:prstGeom>
        </p:spPr>
      </p:pic>
      <p:pic>
        <p:nvPicPr>
          <p:cNvPr id="8" name="Afbeelding 7" descr="Kansexperiment Plaatj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65084" y="4141245"/>
            <a:ext cx="2013192" cy="1355010"/>
          </a:xfrm>
          <a:prstGeom prst="rect">
            <a:avLst/>
          </a:prstGeom>
        </p:spPr>
      </p:pic>
      <p:pic>
        <p:nvPicPr>
          <p:cNvPr id="9" name="Afbeelding 8" descr="Kansexperiment Plaatj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8422" y="2772648"/>
            <a:ext cx="2080285" cy="1400168"/>
          </a:xfrm>
          <a:prstGeom prst="rect">
            <a:avLst/>
          </a:prstGeom>
        </p:spPr>
      </p:pic>
    </p:spTree>
    <p:extLst>
      <p:ext uri="{BB962C8B-B14F-4D97-AF65-F5344CB8AC3E}">
        <p14:creationId xmlns:p14="http://schemas.microsoft.com/office/powerpoint/2010/main" val="37971307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Kansexperiment Plaatje.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47288"/>
            <a:ext cx="9144000" cy="6154509"/>
          </a:xfrm>
          <a:prstGeom prst="rect">
            <a:avLst/>
          </a:prstGeom>
        </p:spPr>
      </p:pic>
      <p:sp>
        <p:nvSpPr>
          <p:cNvPr id="6" name="Tekstvak 5"/>
          <p:cNvSpPr txBox="1"/>
          <p:nvPr/>
        </p:nvSpPr>
        <p:spPr>
          <a:xfrm>
            <a:off x="2025604" y="5643379"/>
            <a:ext cx="5328374" cy="10287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nl-NL" sz="2800" b="1" dirty="0" smtClean="0"/>
              <a:t>Bedankt!</a:t>
            </a:r>
            <a:endParaRPr lang="nl-NL" sz="2800" dirty="0"/>
          </a:p>
          <a:p>
            <a:pPr algn="ctr">
              <a:spcAft>
                <a:spcPts val="0"/>
              </a:spcAft>
            </a:pPr>
            <a:r>
              <a:rPr lang="nl-NL" sz="2800" dirty="0">
                <a:effectLst/>
                <a:latin typeface="Calibri"/>
                <a:ea typeface="ＭＳ 明朝"/>
                <a:cs typeface="Times New Roman"/>
              </a:rPr>
              <a:t> </a:t>
            </a:r>
          </a:p>
        </p:txBody>
      </p:sp>
      <p:sp>
        <p:nvSpPr>
          <p:cNvPr id="7" name="Tekstvak 6"/>
          <p:cNvSpPr txBox="1"/>
          <p:nvPr/>
        </p:nvSpPr>
        <p:spPr>
          <a:xfrm>
            <a:off x="4044767" y="156855"/>
            <a:ext cx="3973219" cy="1600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nl-NL" b="1" dirty="0" smtClean="0">
                <a:effectLst/>
                <a:latin typeface="Abadi MT Condensed Light"/>
                <a:ea typeface="ＭＳ 明朝"/>
                <a:cs typeface="Times New Roman"/>
              </a:rPr>
              <a:t>Ir</a:t>
            </a:r>
            <a:r>
              <a:rPr lang="nl-NL" b="1" dirty="0">
                <a:effectLst/>
                <a:latin typeface="Abadi MT Condensed Light"/>
                <a:ea typeface="ＭＳ 明朝"/>
                <a:cs typeface="Times New Roman"/>
              </a:rPr>
              <a:t>. F.C.L</a:t>
            </a:r>
            <a:r>
              <a:rPr lang="nl-NL" b="1" dirty="0" smtClean="0">
                <a:effectLst/>
                <a:latin typeface="Abadi MT Condensed Light"/>
                <a:ea typeface="ＭＳ 明朝"/>
                <a:cs typeface="Times New Roman"/>
              </a:rPr>
              <a:t>. (Frederique) Lampe</a:t>
            </a:r>
          </a:p>
          <a:p>
            <a:pPr algn="r">
              <a:spcAft>
                <a:spcPts val="0"/>
              </a:spcAft>
            </a:pPr>
            <a:r>
              <a:rPr lang="nl-NL" b="1" dirty="0" smtClean="0">
                <a:latin typeface="Abadi MT Condensed Light"/>
                <a:ea typeface="ＭＳ 明朝"/>
                <a:cs typeface="Times New Roman"/>
              </a:rPr>
              <a:t>NWD 31 januari 2014</a:t>
            </a:r>
            <a:endParaRPr lang="nl-NL" b="1" dirty="0" smtClean="0">
              <a:effectLst/>
              <a:latin typeface="Abadi MT Condensed Light"/>
              <a:ea typeface="ＭＳ 明朝"/>
              <a:cs typeface="Times New Roman"/>
            </a:endParaRPr>
          </a:p>
          <a:p>
            <a:pPr algn="r">
              <a:spcAft>
                <a:spcPts val="0"/>
              </a:spcAft>
            </a:pPr>
            <a:r>
              <a:rPr lang="nl-NL" b="1" dirty="0">
                <a:effectLst/>
                <a:latin typeface="Calibri"/>
                <a:ea typeface="ＭＳ 明朝"/>
                <a:cs typeface="Times New Roman"/>
              </a:rPr>
              <a:t> </a:t>
            </a:r>
          </a:p>
        </p:txBody>
      </p:sp>
      <p:pic>
        <p:nvPicPr>
          <p:cNvPr id="8" name="Afbeelding 7"/>
          <p:cNvPicPr/>
          <p:nvPr/>
        </p:nvPicPr>
        <p:blipFill>
          <a:blip r:embed="rId3">
            <a:extLst>
              <a:ext uri="{28A0092B-C50C-407E-A947-70E740481C1C}">
                <a14:useLocalDpi xmlns:a14="http://schemas.microsoft.com/office/drawing/2010/main" val="0"/>
              </a:ext>
            </a:extLst>
          </a:blip>
          <a:stretch>
            <a:fillRect/>
          </a:stretch>
        </p:blipFill>
        <p:spPr>
          <a:xfrm>
            <a:off x="8104533" y="46773"/>
            <a:ext cx="873412" cy="873412"/>
          </a:xfrm>
          <a:prstGeom prst="rect">
            <a:avLst/>
          </a:prstGeom>
        </p:spPr>
      </p:pic>
    </p:spTree>
    <p:extLst>
      <p:ext uri="{BB962C8B-B14F-4D97-AF65-F5344CB8AC3E}">
        <p14:creationId xmlns:p14="http://schemas.microsoft.com/office/powerpoint/2010/main" val="16455483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40136" y="871042"/>
            <a:ext cx="4044697" cy="1877437"/>
          </a:xfrm>
          <a:prstGeom prst="rect">
            <a:avLst/>
          </a:prstGeom>
        </p:spPr>
        <p:txBody>
          <a:bodyPr wrap="none">
            <a:spAutoFit/>
          </a:bodyPr>
          <a:lstStyle/>
          <a:p>
            <a:pPr>
              <a:spcAft>
                <a:spcPts val="0"/>
              </a:spcAft>
            </a:pPr>
            <a:r>
              <a:rPr lang="nl-NL" sz="3200" b="1" dirty="0" smtClean="0">
                <a:solidFill>
                  <a:srgbClr val="FF0000"/>
                </a:solidFill>
                <a:latin typeface="Abadi MT Condensed Light"/>
                <a:ea typeface="ＭＳ 明朝"/>
                <a:cs typeface="Times New Roman"/>
              </a:rPr>
              <a:t>Om nu mee te nemen</a:t>
            </a:r>
          </a:p>
          <a:p>
            <a:pPr>
              <a:spcAft>
                <a:spcPts val="0"/>
              </a:spcAft>
            </a:pPr>
            <a:endParaRPr lang="nl-NL" sz="2000" b="1" dirty="0" smtClean="0">
              <a:latin typeface="Abadi MT Condensed Light"/>
              <a:ea typeface="ＭＳ 明朝"/>
              <a:cs typeface="Times New Roman"/>
            </a:endParaRPr>
          </a:p>
          <a:p>
            <a:pPr marL="342900" indent="-342900">
              <a:spcAft>
                <a:spcPts val="0"/>
              </a:spcAft>
              <a:buFont typeface="Arial"/>
              <a:buChar char="•"/>
            </a:pPr>
            <a:r>
              <a:rPr lang="nl-NL" sz="2000" b="1" dirty="0" smtClean="0"/>
              <a:t>Werkblad voor Android en Apple </a:t>
            </a:r>
            <a:endParaRPr lang="nl-NL" sz="3200" b="1" dirty="0" smtClean="0">
              <a:latin typeface="Abadi MT Condensed Light"/>
              <a:ea typeface="ＭＳ 明朝"/>
              <a:cs typeface="Times New Roman"/>
            </a:endParaRPr>
          </a:p>
          <a:p>
            <a:pPr>
              <a:spcAft>
                <a:spcPts val="0"/>
              </a:spcAft>
            </a:pPr>
            <a:endParaRPr lang="nl-NL" sz="3200" b="1" dirty="0" smtClean="0">
              <a:latin typeface="Abadi MT Condensed Light"/>
              <a:ea typeface="ＭＳ 明朝"/>
              <a:cs typeface="Times New Roman"/>
            </a:endParaRPr>
          </a:p>
        </p:txBody>
      </p:sp>
      <p:sp>
        <p:nvSpPr>
          <p:cNvPr id="5" name="Rechthoek 4"/>
          <p:cNvSpPr/>
          <p:nvPr/>
        </p:nvSpPr>
        <p:spPr>
          <a:xfrm>
            <a:off x="540136" y="3024930"/>
            <a:ext cx="7635424" cy="2923877"/>
          </a:xfrm>
          <a:prstGeom prst="rect">
            <a:avLst/>
          </a:prstGeom>
        </p:spPr>
        <p:txBody>
          <a:bodyPr wrap="none">
            <a:spAutoFit/>
          </a:bodyPr>
          <a:lstStyle/>
          <a:p>
            <a:pPr>
              <a:spcAft>
                <a:spcPts val="0"/>
              </a:spcAft>
            </a:pPr>
            <a:r>
              <a:rPr lang="nl-NL" sz="3200" b="1" dirty="0" smtClean="0">
                <a:solidFill>
                  <a:srgbClr val="FF0000"/>
                </a:solidFill>
                <a:latin typeface="Abadi MT Condensed Light"/>
                <a:ea typeface="ＭＳ 明朝"/>
                <a:cs typeface="Times New Roman"/>
              </a:rPr>
              <a:t>Te downloaden op NWD-website</a:t>
            </a:r>
            <a:endParaRPr lang="nl-NL" sz="2000" b="1" dirty="0" smtClean="0">
              <a:latin typeface="Calibri"/>
              <a:ea typeface="ＭＳ 明朝"/>
              <a:cs typeface="Calibri"/>
            </a:endParaRPr>
          </a:p>
          <a:p>
            <a:pPr>
              <a:spcAft>
                <a:spcPts val="0"/>
              </a:spcAft>
            </a:pPr>
            <a:endParaRPr lang="nl-NL" sz="2000" b="1" dirty="0" smtClean="0">
              <a:latin typeface="Abadi MT Condensed Light"/>
              <a:ea typeface="ＭＳ 明朝"/>
              <a:cs typeface="Times New Roman"/>
            </a:endParaRPr>
          </a:p>
          <a:p>
            <a:pPr marL="342900" indent="-342900">
              <a:spcAft>
                <a:spcPts val="0"/>
              </a:spcAft>
              <a:buFont typeface="Arial"/>
              <a:buChar char="•"/>
            </a:pPr>
            <a:r>
              <a:rPr lang="nl-NL" sz="2000" b="1" dirty="0" smtClean="0"/>
              <a:t>Deze presentatie</a:t>
            </a:r>
          </a:p>
          <a:p>
            <a:pPr>
              <a:spcAft>
                <a:spcPts val="0"/>
              </a:spcAft>
            </a:pPr>
            <a:endParaRPr lang="nl-NL" sz="2000" dirty="0" smtClean="0"/>
          </a:p>
          <a:p>
            <a:pPr marL="342900" indent="-342900">
              <a:buFont typeface="Arial"/>
              <a:buChar char="•"/>
            </a:pPr>
            <a:r>
              <a:rPr lang="nl-NL" sz="2000" b="1" dirty="0" smtClean="0">
                <a:latin typeface="+mj-lt"/>
              </a:rPr>
              <a:t>Afstudeerverslag met uitgebreid theoretisch kader en evaluatie les</a:t>
            </a:r>
          </a:p>
          <a:p>
            <a:endParaRPr lang="nl-NL" sz="2000" b="1" dirty="0" smtClean="0">
              <a:latin typeface="+mj-lt"/>
            </a:endParaRPr>
          </a:p>
          <a:p>
            <a:pPr marL="342900" indent="-342900">
              <a:buFont typeface="Arial"/>
              <a:buChar char="•"/>
            </a:pPr>
            <a:r>
              <a:rPr lang="nl-NL" sz="2000" b="1" dirty="0" smtClean="0">
                <a:latin typeface="+mj-lt"/>
                <a:ea typeface="ＭＳ 明朝"/>
                <a:cs typeface="Times New Roman"/>
              </a:rPr>
              <a:t>Werkblad voor Android en Apple</a:t>
            </a:r>
            <a:endParaRPr lang="nl-NL" sz="3200" b="1" dirty="0" smtClean="0">
              <a:latin typeface="+mj-lt"/>
              <a:ea typeface="ＭＳ 明朝"/>
              <a:cs typeface="Times New Roman"/>
            </a:endParaRPr>
          </a:p>
          <a:p>
            <a:pPr>
              <a:spcAft>
                <a:spcPts val="0"/>
              </a:spcAft>
            </a:pPr>
            <a:endParaRPr lang="nl-NL" sz="3200" b="1" dirty="0" smtClean="0">
              <a:latin typeface="Abadi MT Condensed Light"/>
              <a:ea typeface="ＭＳ 明朝"/>
              <a:cs typeface="Times New Roman"/>
            </a:endParaRPr>
          </a:p>
        </p:txBody>
      </p:sp>
      <p:pic>
        <p:nvPicPr>
          <p:cNvPr id="6" name="Afbeelding 5" descr="Schermafbeelding 2013-11-08 om 21.11.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6913">
            <a:off x="7055587" y="540931"/>
            <a:ext cx="1712062" cy="2542264"/>
          </a:xfrm>
          <a:prstGeom prst="rect">
            <a:avLst/>
          </a:prstGeom>
          <a:effectLst>
            <a:outerShdw blurRad="50800" dist="38100" dir="8100000" algn="tr" rotWithShape="0">
              <a:prstClr val="black">
                <a:alpha val="40000"/>
              </a:prstClr>
            </a:outerShdw>
          </a:effectLst>
        </p:spPr>
      </p:pic>
      <p:pic>
        <p:nvPicPr>
          <p:cNvPr id="7" name="Afbeelding 6" descr="Schermafbeelding 2013-11-08 om 21.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939">
            <a:off x="5905172" y="810825"/>
            <a:ext cx="1712300" cy="2561315"/>
          </a:xfrm>
          <a:prstGeom prst="rect">
            <a:avLst/>
          </a:prstGeom>
          <a:effectLst>
            <a:outerShdw blurRad="50800" dist="38100" dir="8100000" algn="tr" rotWithShape="0">
              <a:prstClr val="black">
                <a:alpha val="40000"/>
              </a:prstClr>
            </a:outerShdw>
          </a:effectLst>
        </p:spPr>
      </p:pic>
      <p:pic>
        <p:nvPicPr>
          <p:cNvPr id="8" name="Afbeelding 7" descr="Schermafbeelding 2013-11-08 om 21.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8181">
            <a:off x="5170361" y="1283266"/>
            <a:ext cx="1771867" cy="2557371"/>
          </a:xfrm>
          <a:prstGeom prst="rect">
            <a:avLst/>
          </a:prstGeom>
          <a:effectLst>
            <a:outerShdw blurRad="50800" dist="38100" dir="8100000" algn="tr" rotWithShape="0">
              <a:prstClr val="black">
                <a:alpha val="40000"/>
              </a:prstClr>
            </a:outerShdw>
          </a:effectLst>
        </p:spPr>
      </p:pic>
      <p:sp>
        <p:nvSpPr>
          <p:cNvPr id="9" name="Tekstvak 8"/>
          <p:cNvSpPr txBox="1"/>
          <p:nvPr/>
        </p:nvSpPr>
        <p:spPr>
          <a:xfrm>
            <a:off x="1426990" y="6045129"/>
            <a:ext cx="7605705" cy="369332"/>
          </a:xfrm>
          <a:prstGeom prst="rect">
            <a:avLst/>
          </a:prstGeom>
          <a:noFill/>
        </p:spPr>
        <p:txBody>
          <a:bodyPr wrap="square" rtlCol="0">
            <a:spAutoFit/>
          </a:bodyPr>
          <a:lstStyle/>
          <a:p>
            <a:r>
              <a:rPr lang="nl-NL" dirty="0" smtClean="0"/>
              <a:t>Heeft u nog vragen of opmerkingen? Mail mij: </a:t>
            </a:r>
            <a:r>
              <a:rPr lang="nl-NL" dirty="0" err="1" smtClean="0">
                <a:solidFill>
                  <a:srgbClr val="FF0000"/>
                </a:solidFill>
              </a:rPr>
              <a:t>Lampe@erasmiaans.nl</a:t>
            </a:r>
            <a:endParaRPr lang="nl-NL" dirty="0">
              <a:solidFill>
                <a:srgbClr val="FF0000"/>
              </a:solidFill>
            </a:endParaRPr>
          </a:p>
        </p:txBody>
      </p:sp>
      <p:cxnSp>
        <p:nvCxnSpPr>
          <p:cNvPr id="11" name="Rechte verbindingslijn met pijl 10"/>
          <p:cNvCxnSpPr/>
          <p:nvPr/>
        </p:nvCxnSpPr>
        <p:spPr>
          <a:xfrm>
            <a:off x="553001" y="6271505"/>
            <a:ext cx="82862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2708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89822" cy="907902"/>
          </a:xfrm>
        </p:spPr>
        <p:txBody>
          <a:bodyPr/>
          <a:lstStyle/>
          <a:p>
            <a:pPr algn="l"/>
            <a:r>
              <a:rPr lang="nl-NL" dirty="0" smtClean="0"/>
              <a:t>Planning workshop</a:t>
            </a:r>
            <a:endParaRPr lang="nl-NL" dirty="0"/>
          </a:p>
        </p:txBody>
      </p:sp>
      <p:sp>
        <p:nvSpPr>
          <p:cNvPr id="3" name="Tijdelijke aanduiding voor inhoud 2"/>
          <p:cNvSpPr>
            <a:spLocks noGrp="1"/>
          </p:cNvSpPr>
          <p:nvPr>
            <p:ph idx="1"/>
          </p:nvPr>
        </p:nvSpPr>
        <p:spPr>
          <a:xfrm>
            <a:off x="337792" y="1600200"/>
            <a:ext cx="8229600" cy="4525963"/>
          </a:xfrm>
        </p:spPr>
        <p:txBody>
          <a:bodyPr>
            <a:normAutofit fontScale="77500" lnSpcReduction="20000"/>
          </a:bodyPr>
          <a:lstStyle/>
          <a:p>
            <a:r>
              <a:rPr lang="nl-NL" dirty="0" smtClean="0"/>
              <a:t>Aanleiding		</a:t>
            </a:r>
          </a:p>
          <a:p>
            <a:r>
              <a:rPr lang="nl-NL" dirty="0" smtClean="0"/>
              <a:t>Opzet project</a:t>
            </a:r>
          </a:p>
          <a:p>
            <a:r>
              <a:rPr lang="nl-NL" dirty="0" smtClean="0"/>
              <a:t>Theoretische onderbouwing</a:t>
            </a:r>
          </a:p>
          <a:p>
            <a:pPr marL="0" indent="0">
              <a:buNone/>
            </a:pPr>
            <a:endParaRPr lang="nl-NL" dirty="0" smtClean="0"/>
          </a:p>
          <a:p>
            <a:r>
              <a:rPr lang="nl-NL" dirty="0" smtClean="0"/>
              <a:t>Lesopzet</a:t>
            </a:r>
          </a:p>
          <a:p>
            <a:r>
              <a:rPr lang="nl-NL" dirty="0" smtClean="0"/>
              <a:t>Introductie werkblad</a:t>
            </a:r>
          </a:p>
          <a:p>
            <a:pPr marL="0" indent="0">
              <a:buNone/>
            </a:pPr>
            <a:endParaRPr lang="nl-NL" dirty="0" smtClean="0"/>
          </a:p>
          <a:p>
            <a:r>
              <a:rPr lang="nl-NL" dirty="0" smtClean="0"/>
              <a:t>Uitvoeren experiment</a:t>
            </a:r>
          </a:p>
          <a:p>
            <a:r>
              <a:rPr lang="nl-NL" dirty="0" smtClean="0"/>
              <a:t>Data bundelen</a:t>
            </a:r>
          </a:p>
          <a:p>
            <a:pPr marL="0" indent="0">
              <a:buNone/>
            </a:pPr>
            <a:endParaRPr lang="nl-NL" dirty="0" smtClean="0"/>
          </a:p>
          <a:p>
            <a:r>
              <a:rPr lang="nl-NL" dirty="0" smtClean="0"/>
              <a:t>Discussie </a:t>
            </a:r>
          </a:p>
          <a:p>
            <a:endParaRPr lang="nl-NL" dirty="0" smtClean="0"/>
          </a:p>
          <a:p>
            <a:endParaRPr lang="nl-NL" dirty="0"/>
          </a:p>
        </p:txBody>
      </p:sp>
      <p:pic>
        <p:nvPicPr>
          <p:cNvPr id="5" name="Afbeelding 4"/>
          <p:cNvPicPr>
            <a:picLocks noChangeAspect="1"/>
          </p:cNvPicPr>
          <p:nvPr/>
        </p:nvPicPr>
        <p:blipFill>
          <a:blip r:embed="rId2"/>
          <a:stretch>
            <a:fillRect/>
          </a:stretch>
        </p:blipFill>
        <p:spPr>
          <a:xfrm>
            <a:off x="5133552" y="1495214"/>
            <a:ext cx="192436" cy="1290453"/>
          </a:xfrm>
          <a:prstGeom prst="rect">
            <a:avLst/>
          </a:prstGeom>
        </p:spPr>
      </p:pic>
      <p:pic>
        <p:nvPicPr>
          <p:cNvPr id="9" name="Afbeelding 8"/>
          <p:cNvPicPr>
            <a:picLocks noChangeAspect="1"/>
          </p:cNvPicPr>
          <p:nvPr/>
        </p:nvPicPr>
        <p:blipFill>
          <a:blip r:embed="rId3"/>
          <a:stretch>
            <a:fillRect/>
          </a:stretch>
        </p:blipFill>
        <p:spPr>
          <a:xfrm>
            <a:off x="5150672" y="3019395"/>
            <a:ext cx="177800" cy="952500"/>
          </a:xfrm>
          <a:prstGeom prst="rect">
            <a:avLst/>
          </a:prstGeom>
        </p:spPr>
      </p:pic>
      <p:pic>
        <p:nvPicPr>
          <p:cNvPr id="10" name="Afbeelding 9"/>
          <p:cNvPicPr>
            <a:picLocks noChangeAspect="1"/>
          </p:cNvPicPr>
          <p:nvPr/>
        </p:nvPicPr>
        <p:blipFill>
          <a:blip r:embed="rId3"/>
          <a:stretch>
            <a:fillRect/>
          </a:stretch>
        </p:blipFill>
        <p:spPr>
          <a:xfrm>
            <a:off x="5150672" y="4237541"/>
            <a:ext cx="177800" cy="952500"/>
          </a:xfrm>
          <a:prstGeom prst="rect">
            <a:avLst/>
          </a:prstGeom>
        </p:spPr>
      </p:pic>
      <p:pic>
        <p:nvPicPr>
          <p:cNvPr id="12" name="Afbeelding 11"/>
          <p:cNvPicPr>
            <a:picLocks noChangeAspect="1"/>
          </p:cNvPicPr>
          <p:nvPr/>
        </p:nvPicPr>
        <p:blipFill>
          <a:blip r:embed="rId4"/>
          <a:stretch>
            <a:fillRect/>
          </a:stretch>
        </p:blipFill>
        <p:spPr>
          <a:xfrm>
            <a:off x="5137386" y="5387084"/>
            <a:ext cx="177800" cy="609600"/>
          </a:xfrm>
          <a:prstGeom prst="rect">
            <a:avLst/>
          </a:prstGeom>
        </p:spPr>
      </p:pic>
      <p:sp>
        <p:nvSpPr>
          <p:cNvPr id="13" name="Tekstvak 12"/>
          <p:cNvSpPr txBox="1"/>
          <p:nvPr/>
        </p:nvSpPr>
        <p:spPr>
          <a:xfrm>
            <a:off x="5559309" y="1863581"/>
            <a:ext cx="1941571" cy="461665"/>
          </a:xfrm>
          <a:prstGeom prst="rect">
            <a:avLst/>
          </a:prstGeom>
          <a:noFill/>
        </p:spPr>
        <p:txBody>
          <a:bodyPr wrap="square" rtlCol="0">
            <a:spAutoFit/>
          </a:bodyPr>
          <a:lstStyle/>
          <a:p>
            <a:r>
              <a:rPr lang="nl-NL" sz="2400" b="1" dirty="0" smtClean="0">
                <a:solidFill>
                  <a:srgbClr val="FF0000"/>
                </a:solidFill>
              </a:rPr>
              <a:t>15’</a:t>
            </a:r>
            <a:endParaRPr lang="nl-NL" sz="2400" b="1" dirty="0">
              <a:solidFill>
                <a:srgbClr val="FF0000"/>
              </a:solidFill>
            </a:endParaRPr>
          </a:p>
        </p:txBody>
      </p:sp>
      <p:sp>
        <p:nvSpPr>
          <p:cNvPr id="14" name="Tekstvak 13"/>
          <p:cNvSpPr txBox="1"/>
          <p:nvPr/>
        </p:nvSpPr>
        <p:spPr>
          <a:xfrm>
            <a:off x="5682513" y="3169322"/>
            <a:ext cx="1941571" cy="461665"/>
          </a:xfrm>
          <a:prstGeom prst="rect">
            <a:avLst/>
          </a:prstGeom>
          <a:noFill/>
        </p:spPr>
        <p:txBody>
          <a:bodyPr wrap="square" rtlCol="0">
            <a:spAutoFit/>
          </a:bodyPr>
          <a:lstStyle/>
          <a:p>
            <a:r>
              <a:rPr lang="nl-NL" sz="2400" b="1" dirty="0" smtClean="0">
                <a:solidFill>
                  <a:srgbClr val="FF0000"/>
                </a:solidFill>
              </a:rPr>
              <a:t>10’</a:t>
            </a:r>
            <a:endParaRPr lang="nl-NL" sz="2400" b="1" dirty="0">
              <a:solidFill>
                <a:srgbClr val="FF0000"/>
              </a:solidFill>
            </a:endParaRPr>
          </a:p>
        </p:txBody>
      </p:sp>
      <p:sp>
        <p:nvSpPr>
          <p:cNvPr id="15" name="Tekstvak 14"/>
          <p:cNvSpPr txBox="1"/>
          <p:nvPr/>
        </p:nvSpPr>
        <p:spPr>
          <a:xfrm>
            <a:off x="5682513" y="4445346"/>
            <a:ext cx="1941571" cy="461665"/>
          </a:xfrm>
          <a:prstGeom prst="rect">
            <a:avLst/>
          </a:prstGeom>
          <a:noFill/>
        </p:spPr>
        <p:txBody>
          <a:bodyPr wrap="square" rtlCol="0">
            <a:spAutoFit/>
          </a:bodyPr>
          <a:lstStyle/>
          <a:p>
            <a:r>
              <a:rPr lang="nl-NL" sz="2400" b="1" dirty="0" smtClean="0">
                <a:solidFill>
                  <a:srgbClr val="FF0000"/>
                </a:solidFill>
              </a:rPr>
              <a:t>30’</a:t>
            </a:r>
            <a:endParaRPr lang="nl-NL" sz="2400" b="1" dirty="0">
              <a:solidFill>
                <a:srgbClr val="FF0000"/>
              </a:solidFill>
            </a:endParaRPr>
          </a:p>
        </p:txBody>
      </p:sp>
      <p:sp>
        <p:nvSpPr>
          <p:cNvPr id="17" name="Tekstvak 16"/>
          <p:cNvSpPr txBox="1"/>
          <p:nvPr/>
        </p:nvSpPr>
        <p:spPr>
          <a:xfrm>
            <a:off x="5703531" y="5400664"/>
            <a:ext cx="1941571" cy="461665"/>
          </a:xfrm>
          <a:prstGeom prst="rect">
            <a:avLst/>
          </a:prstGeom>
          <a:noFill/>
        </p:spPr>
        <p:txBody>
          <a:bodyPr wrap="square" rtlCol="0">
            <a:spAutoFit/>
          </a:bodyPr>
          <a:lstStyle/>
          <a:p>
            <a:r>
              <a:rPr lang="nl-NL" sz="2400" b="1" dirty="0" smtClean="0">
                <a:solidFill>
                  <a:srgbClr val="FF0000"/>
                </a:solidFill>
              </a:rPr>
              <a:t>15’</a:t>
            </a:r>
            <a:endParaRPr lang="nl-NL" sz="2400" b="1" dirty="0">
              <a:solidFill>
                <a:srgbClr val="FF0000"/>
              </a:solidFill>
            </a:endParaRPr>
          </a:p>
        </p:txBody>
      </p:sp>
    </p:spTree>
    <p:extLst>
      <p:ext uri="{BB962C8B-B14F-4D97-AF65-F5344CB8AC3E}">
        <p14:creationId xmlns:p14="http://schemas.microsoft.com/office/powerpoint/2010/main" val="1985118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14739" y="1979870"/>
            <a:ext cx="5640868" cy="369332"/>
          </a:xfrm>
          <a:prstGeom prst="rect">
            <a:avLst/>
          </a:prstGeom>
        </p:spPr>
        <p:txBody>
          <a:bodyPr wrap="square">
            <a:spAutoFit/>
          </a:bodyPr>
          <a:lstStyle/>
          <a:p>
            <a:pPr lvl="0"/>
            <a:r>
              <a:rPr lang="nl-NL" b="1" dirty="0"/>
              <a:t>Uitkomsten experiment dicht bij theoretische </a:t>
            </a:r>
            <a:r>
              <a:rPr lang="nl-NL" b="1" dirty="0" smtClean="0"/>
              <a:t>kans</a:t>
            </a:r>
            <a:endParaRPr lang="nl-NL" dirty="0"/>
          </a:p>
        </p:txBody>
      </p:sp>
      <p:sp>
        <p:nvSpPr>
          <p:cNvPr id="3" name="Rechthoek 2"/>
          <p:cNvSpPr/>
          <p:nvPr/>
        </p:nvSpPr>
        <p:spPr>
          <a:xfrm>
            <a:off x="1170860" y="741304"/>
            <a:ext cx="4572000" cy="369332"/>
          </a:xfrm>
          <a:prstGeom prst="rect">
            <a:avLst/>
          </a:prstGeom>
        </p:spPr>
        <p:txBody>
          <a:bodyPr>
            <a:spAutoFit/>
          </a:bodyPr>
          <a:lstStyle/>
          <a:p>
            <a:r>
              <a:rPr lang="nl-NL" b="1" dirty="0"/>
              <a:t>G</a:t>
            </a:r>
            <a:r>
              <a:rPr lang="nl-NL" b="1" dirty="0" smtClean="0"/>
              <a:t>egevens </a:t>
            </a:r>
            <a:r>
              <a:rPr lang="nl-NL" b="1" dirty="0"/>
              <a:t>van alle groepjes </a:t>
            </a:r>
            <a:r>
              <a:rPr lang="nl-NL" b="1" dirty="0" smtClean="0"/>
              <a:t>bundelen op bord</a:t>
            </a:r>
            <a:endParaRPr lang="nl-NL" dirty="0"/>
          </a:p>
        </p:txBody>
      </p:sp>
      <p:sp>
        <p:nvSpPr>
          <p:cNvPr id="4" name="Rechthoek 3"/>
          <p:cNvSpPr/>
          <p:nvPr/>
        </p:nvSpPr>
        <p:spPr>
          <a:xfrm>
            <a:off x="6753312" y="1998275"/>
            <a:ext cx="1873417" cy="369332"/>
          </a:xfrm>
          <a:prstGeom prst="rect">
            <a:avLst/>
          </a:prstGeom>
        </p:spPr>
        <p:txBody>
          <a:bodyPr wrap="none">
            <a:spAutoFit/>
          </a:bodyPr>
          <a:lstStyle/>
          <a:p>
            <a:r>
              <a:rPr lang="nl-NL" b="1" dirty="0"/>
              <a:t>Ook Ipad </a:t>
            </a:r>
            <a:r>
              <a:rPr lang="nl-NL" b="1" dirty="0" smtClean="0"/>
              <a:t>voldeed</a:t>
            </a:r>
            <a:r>
              <a:rPr lang="nl-NL" dirty="0" smtClean="0"/>
              <a:t> </a:t>
            </a:r>
            <a:endParaRPr lang="nl-NL" dirty="0"/>
          </a:p>
        </p:txBody>
      </p:sp>
      <p:sp>
        <p:nvSpPr>
          <p:cNvPr id="5" name="Rechthoek 4"/>
          <p:cNvSpPr/>
          <p:nvPr/>
        </p:nvSpPr>
        <p:spPr>
          <a:xfrm>
            <a:off x="1476142" y="4351899"/>
            <a:ext cx="4572000" cy="369332"/>
          </a:xfrm>
          <a:prstGeom prst="rect">
            <a:avLst/>
          </a:prstGeom>
        </p:spPr>
        <p:txBody>
          <a:bodyPr>
            <a:spAutoFit/>
          </a:bodyPr>
          <a:lstStyle/>
          <a:p>
            <a:r>
              <a:rPr lang="nl-NL" b="1" dirty="0"/>
              <a:t>Meteen kansprobleem theoretisch </a:t>
            </a:r>
            <a:r>
              <a:rPr lang="nl-NL" b="1" dirty="0" smtClean="0"/>
              <a:t>uitrekenen</a:t>
            </a:r>
            <a:endParaRPr lang="nl-NL" dirty="0"/>
          </a:p>
        </p:txBody>
      </p:sp>
      <p:sp>
        <p:nvSpPr>
          <p:cNvPr id="6" name="Tekstvak 5"/>
          <p:cNvSpPr txBox="1"/>
          <p:nvPr/>
        </p:nvSpPr>
        <p:spPr>
          <a:xfrm>
            <a:off x="4884731" y="-2116037"/>
            <a:ext cx="1941571" cy="6247864"/>
          </a:xfrm>
          <a:prstGeom prst="rect">
            <a:avLst/>
          </a:prstGeom>
          <a:noFill/>
        </p:spPr>
        <p:txBody>
          <a:bodyPr wrap="square" rtlCol="0">
            <a:spAutoFit/>
          </a:bodyPr>
          <a:lstStyle/>
          <a:p>
            <a:r>
              <a:rPr lang="nl-NL" sz="40000" dirty="0" smtClean="0">
                <a:solidFill>
                  <a:srgbClr val="FF2014"/>
                </a:solidFill>
              </a:rPr>
              <a:t>+</a:t>
            </a:r>
            <a:endParaRPr lang="nl-NL" sz="40000" dirty="0">
              <a:solidFill>
                <a:srgbClr val="FF2014"/>
              </a:solidFill>
            </a:endParaRPr>
          </a:p>
        </p:txBody>
      </p:sp>
      <p:sp>
        <p:nvSpPr>
          <p:cNvPr id="7" name="Tekstvak 6"/>
          <p:cNvSpPr txBox="1"/>
          <p:nvPr/>
        </p:nvSpPr>
        <p:spPr>
          <a:xfrm>
            <a:off x="500709" y="1397725"/>
            <a:ext cx="1941571" cy="6247864"/>
          </a:xfrm>
          <a:prstGeom prst="rect">
            <a:avLst/>
          </a:prstGeom>
          <a:noFill/>
        </p:spPr>
        <p:txBody>
          <a:bodyPr wrap="square" rtlCol="0">
            <a:spAutoFit/>
          </a:bodyPr>
          <a:lstStyle/>
          <a:p>
            <a:r>
              <a:rPr lang="nl-NL" sz="40000" dirty="0" smtClean="0">
                <a:solidFill>
                  <a:srgbClr val="FF2014"/>
                </a:solidFill>
              </a:rPr>
              <a:t>-</a:t>
            </a:r>
            <a:endParaRPr lang="nl-NL" sz="40000" dirty="0">
              <a:solidFill>
                <a:srgbClr val="FF2014"/>
              </a:solidFill>
            </a:endParaRPr>
          </a:p>
        </p:txBody>
      </p:sp>
      <p:sp>
        <p:nvSpPr>
          <p:cNvPr id="8" name="Rechthoek 7"/>
          <p:cNvSpPr/>
          <p:nvPr/>
        </p:nvSpPr>
        <p:spPr>
          <a:xfrm>
            <a:off x="3019855" y="5253247"/>
            <a:ext cx="6990863" cy="369332"/>
          </a:xfrm>
          <a:prstGeom prst="rect">
            <a:avLst/>
          </a:prstGeom>
        </p:spPr>
        <p:txBody>
          <a:bodyPr wrap="square">
            <a:spAutoFit/>
          </a:bodyPr>
          <a:lstStyle/>
          <a:p>
            <a:r>
              <a:rPr lang="nl-NL" b="1" dirty="0"/>
              <a:t>Sceptische houding tegenover digitale dobbelstenen</a:t>
            </a:r>
            <a:r>
              <a:rPr lang="nl-NL" dirty="0" smtClean="0">
                <a:effectLst/>
              </a:rPr>
              <a:t> </a:t>
            </a:r>
            <a:endParaRPr lang="nl-NL" dirty="0"/>
          </a:p>
        </p:txBody>
      </p:sp>
      <p:sp>
        <p:nvSpPr>
          <p:cNvPr id="9" name="Rechthoek 8"/>
          <p:cNvSpPr/>
          <p:nvPr/>
        </p:nvSpPr>
        <p:spPr>
          <a:xfrm>
            <a:off x="1170860" y="6043467"/>
            <a:ext cx="6198079" cy="369332"/>
          </a:xfrm>
          <a:prstGeom prst="rect">
            <a:avLst/>
          </a:prstGeom>
        </p:spPr>
        <p:txBody>
          <a:bodyPr wrap="square">
            <a:spAutoFit/>
          </a:bodyPr>
          <a:lstStyle/>
          <a:p>
            <a:r>
              <a:rPr lang="nl-NL" b="1" dirty="0"/>
              <a:t>Moeite met uitrekenen van theoretische kans na experiment</a:t>
            </a:r>
            <a:r>
              <a:rPr lang="nl-NL" dirty="0" smtClean="0">
                <a:effectLst/>
              </a:rPr>
              <a:t> </a:t>
            </a:r>
            <a:endParaRPr lang="nl-NL" dirty="0"/>
          </a:p>
        </p:txBody>
      </p:sp>
      <p:sp>
        <p:nvSpPr>
          <p:cNvPr id="10" name="Rechthoek 9"/>
          <p:cNvSpPr/>
          <p:nvPr/>
        </p:nvSpPr>
        <p:spPr>
          <a:xfrm>
            <a:off x="1991307" y="2891432"/>
            <a:ext cx="5640868" cy="369332"/>
          </a:xfrm>
          <a:prstGeom prst="rect">
            <a:avLst/>
          </a:prstGeom>
        </p:spPr>
        <p:txBody>
          <a:bodyPr wrap="square">
            <a:spAutoFit/>
          </a:bodyPr>
          <a:lstStyle/>
          <a:p>
            <a:pPr lvl="0"/>
            <a:r>
              <a:rPr lang="nl-NL" b="1" dirty="0" smtClean="0"/>
              <a:t>De kans was door alle groepjes goed ingeschat</a:t>
            </a:r>
            <a:endParaRPr lang="nl-NL" dirty="0"/>
          </a:p>
        </p:txBody>
      </p:sp>
      <p:cxnSp>
        <p:nvCxnSpPr>
          <p:cNvPr id="12" name="Rechte verbindingslijn 11"/>
          <p:cNvCxnSpPr/>
          <p:nvPr/>
        </p:nvCxnSpPr>
        <p:spPr>
          <a:xfrm>
            <a:off x="305707" y="3737409"/>
            <a:ext cx="8350218" cy="0"/>
          </a:xfrm>
          <a:prstGeom prst="line">
            <a:avLst/>
          </a:prstGeom>
          <a:ln>
            <a:solidFill>
              <a:srgbClr val="FF2014"/>
            </a:solidFill>
          </a:ln>
        </p:spPr>
        <p:style>
          <a:lnRef idx="2">
            <a:schemeClr val="accent1"/>
          </a:lnRef>
          <a:fillRef idx="0">
            <a:schemeClr val="accent1"/>
          </a:fillRef>
          <a:effectRef idx="1">
            <a:schemeClr val="accent1"/>
          </a:effectRef>
          <a:fontRef idx="minor">
            <a:schemeClr val="tx1"/>
          </a:fontRef>
        </p:style>
      </p:cxnSp>
      <p:sp>
        <p:nvSpPr>
          <p:cNvPr id="13" name="Rechthoek 12"/>
          <p:cNvSpPr/>
          <p:nvPr/>
        </p:nvSpPr>
        <p:spPr>
          <a:xfrm>
            <a:off x="312731" y="1266185"/>
            <a:ext cx="4572000" cy="369332"/>
          </a:xfrm>
          <a:prstGeom prst="rect">
            <a:avLst/>
          </a:prstGeom>
        </p:spPr>
        <p:txBody>
          <a:bodyPr>
            <a:spAutoFit/>
          </a:bodyPr>
          <a:lstStyle/>
          <a:p>
            <a:r>
              <a:rPr lang="nl-NL" b="1" dirty="0" smtClean="0"/>
              <a:t>Veel uitkomsten generen in korte tijd</a:t>
            </a:r>
            <a:endParaRPr lang="nl-NL" dirty="0"/>
          </a:p>
        </p:txBody>
      </p:sp>
      <p:sp>
        <p:nvSpPr>
          <p:cNvPr id="14" name="Rechthoek 13"/>
          <p:cNvSpPr/>
          <p:nvPr/>
        </p:nvSpPr>
        <p:spPr>
          <a:xfrm>
            <a:off x="293926" y="156528"/>
            <a:ext cx="2469371" cy="523220"/>
          </a:xfrm>
          <a:prstGeom prst="rect">
            <a:avLst/>
          </a:prstGeom>
        </p:spPr>
        <p:txBody>
          <a:bodyPr wrap="none">
            <a:spAutoFit/>
          </a:bodyPr>
          <a:lstStyle/>
          <a:p>
            <a:pPr>
              <a:spcAft>
                <a:spcPts val="0"/>
              </a:spcAft>
            </a:pPr>
            <a:r>
              <a:rPr lang="nl-NL" sz="2800" b="1" dirty="0" smtClean="0">
                <a:solidFill>
                  <a:srgbClr val="FF0000"/>
                </a:solidFill>
                <a:effectLst/>
                <a:latin typeface="Abadi MT Condensed Light"/>
                <a:ea typeface="ＭＳ 明朝"/>
                <a:cs typeface="Times New Roman"/>
              </a:rPr>
              <a:t>Evaluatie les Luzac</a:t>
            </a:r>
            <a:endParaRPr lang="nl-NL" sz="2800" dirty="0">
              <a:solidFill>
                <a:srgbClr val="FF0000"/>
              </a:solidFill>
              <a:ea typeface="ＭＳ 明朝"/>
              <a:cs typeface="Times New Roman"/>
            </a:endParaRPr>
          </a:p>
        </p:txBody>
      </p:sp>
    </p:spTree>
    <p:extLst>
      <p:ext uri="{BB962C8B-B14F-4D97-AF65-F5344CB8AC3E}">
        <p14:creationId xmlns:p14="http://schemas.microsoft.com/office/powerpoint/2010/main" val="2643171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p:nvPr/>
        </p:nvPicPr>
        <p:blipFill>
          <a:blip r:embed="rId2">
            <a:extLst>
              <a:ext uri="{28A0092B-C50C-407E-A947-70E740481C1C}">
                <a14:useLocalDpi xmlns:a14="http://schemas.microsoft.com/office/drawing/2010/main" val="0"/>
              </a:ext>
            </a:extLst>
          </a:blip>
          <a:stretch>
            <a:fillRect/>
          </a:stretch>
        </p:blipFill>
        <p:spPr>
          <a:xfrm>
            <a:off x="528702" y="137675"/>
            <a:ext cx="8608016" cy="3512139"/>
          </a:xfrm>
          <a:prstGeom prst="rect">
            <a:avLst/>
          </a:prstGeom>
        </p:spPr>
      </p:pic>
      <p:pic>
        <p:nvPicPr>
          <p:cNvPr id="6" name="Afbeelding 5"/>
          <p:cNvPicPr/>
          <p:nvPr/>
        </p:nvPicPr>
        <p:blipFill rotWithShape="1">
          <a:blip r:embed="rId3">
            <a:extLst>
              <a:ext uri="{28A0092B-C50C-407E-A947-70E740481C1C}">
                <a14:useLocalDpi xmlns:a14="http://schemas.microsoft.com/office/drawing/2010/main" val="0"/>
              </a:ext>
            </a:extLst>
          </a:blip>
          <a:srcRect t="1297" b="32441"/>
          <a:stretch/>
        </p:blipFill>
        <p:spPr bwMode="auto">
          <a:xfrm>
            <a:off x="295130" y="3927198"/>
            <a:ext cx="8726609" cy="2144502"/>
          </a:xfrm>
          <a:prstGeom prst="rect">
            <a:avLst/>
          </a:prstGeom>
          <a:ln>
            <a:noFill/>
          </a:ln>
          <a:extLst>
            <a:ext uri="{53640926-AAD7-44d8-BBD7-CCE9431645EC}">
              <a14:shadowObscured xmlns:a14="http://schemas.microsoft.com/office/drawing/2010/main"/>
            </a:ext>
          </a:extLst>
        </p:spPr>
      </p:pic>
      <p:sp>
        <p:nvSpPr>
          <p:cNvPr id="7" name="Rechthoek 6"/>
          <p:cNvSpPr/>
          <p:nvPr/>
        </p:nvSpPr>
        <p:spPr>
          <a:xfrm>
            <a:off x="2905060" y="2112887"/>
            <a:ext cx="3358612" cy="2554545"/>
          </a:xfrm>
          <a:prstGeom prst="rect">
            <a:avLst/>
          </a:prstGeom>
        </p:spPr>
        <p:txBody>
          <a:bodyPr wrap="none">
            <a:spAutoFit/>
          </a:bodyPr>
          <a:lstStyle/>
          <a:p>
            <a:pPr>
              <a:spcAft>
                <a:spcPts val="0"/>
              </a:spcAft>
            </a:pPr>
            <a:r>
              <a:rPr lang="nl-NL" sz="8000" b="1" dirty="0" smtClean="0">
                <a:effectLst/>
                <a:latin typeface="Abadi MT Condensed Light"/>
                <a:ea typeface="ＭＳ 明朝"/>
                <a:cs typeface="Times New Roman"/>
              </a:rPr>
              <a:t>Vragen</a:t>
            </a:r>
            <a:r>
              <a:rPr lang="nl-NL" sz="8000" b="1" dirty="0" smtClean="0">
                <a:effectLst/>
                <a:latin typeface="Abadi MT Condensed Light"/>
                <a:ea typeface="ＭＳ 明朝"/>
                <a:cs typeface="Times New Roman"/>
              </a:rPr>
              <a:t>?</a:t>
            </a:r>
          </a:p>
          <a:p>
            <a:pPr>
              <a:spcAft>
                <a:spcPts val="0"/>
              </a:spcAft>
            </a:pPr>
            <a:r>
              <a:rPr lang="nl-NL" sz="8000" b="1" dirty="0" smtClean="0">
                <a:latin typeface="Abadi MT Condensed Light"/>
                <a:ea typeface="ＭＳ 明朝"/>
                <a:cs typeface="Times New Roman"/>
              </a:rPr>
              <a:t>Discussie</a:t>
            </a:r>
            <a:endParaRPr lang="nl-NL" sz="8000" dirty="0">
              <a:ea typeface="ＭＳ 明朝"/>
              <a:cs typeface="Times New Roman"/>
            </a:endParaRPr>
          </a:p>
        </p:txBody>
      </p:sp>
    </p:spTree>
    <p:extLst>
      <p:ext uri="{BB962C8B-B14F-4D97-AF65-F5344CB8AC3E}">
        <p14:creationId xmlns:p14="http://schemas.microsoft.com/office/powerpoint/2010/main" val="40398572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descr="wiskunde meisjes kans.pdf"/>
          <p:cNvPicPr>
            <a:picLocks noChangeAspect="1"/>
          </p:cNvPicPr>
          <p:nvPr/>
        </p:nvPicPr>
        <p:blipFill rotWithShape="1">
          <a:blip r:embed="rId2">
            <a:extLst>
              <a:ext uri="{28A0092B-C50C-407E-A947-70E740481C1C}">
                <a14:useLocalDpi xmlns:a14="http://schemas.microsoft.com/office/drawing/2010/main" val="0"/>
              </a:ext>
            </a:extLst>
          </a:blip>
          <a:srcRect l="-6969" t="27" r="10061" b="2910"/>
          <a:stretch/>
        </p:blipFill>
        <p:spPr>
          <a:xfrm rot="5400000">
            <a:off x="2032611" y="-2720863"/>
            <a:ext cx="8939783" cy="12642116"/>
          </a:xfrm>
          <a:prstGeom prst="rect">
            <a:avLst/>
          </a:prstGeom>
        </p:spPr>
      </p:pic>
    </p:spTree>
    <p:extLst>
      <p:ext uri="{BB962C8B-B14F-4D97-AF65-F5344CB8AC3E}">
        <p14:creationId xmlns:p14="http://schemas.microsoft.com/office/powerpoint/2010/main" val="10040753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99471" y="1053696"/>
            <a:ext cx="1431627" cy="523220"/>
          </a:xfrm>
          <a:prstGeom prst="rect">
            <a:avLst/>
          </a:prstGeom>
        </p:spPr>
        <p:txBody>
          <a:bodyPr wrap="none">
            <a:spAutoFit/>
          </a:bodyPr>
          <a:lstStyle/>
          <a:p>
            <a:pPr algn="ctr">
              <a:spcAft>
                <a:spcPts val="0"/>
              </a:spcAft>
            </a:pPr>
            <a:r>
              <a:rPr lang="nl-NL" sz="2800" b="1" dirty="0" smtClean="0">
                <a:solidFill>
                  <a:srgbClr val="FF0000"/>
                </a:solidFill>
                <a:latin typeface="Abadi MT Condensed Light"/>
                <a:ea typeface="ＭＳ 明朝"/>
                <a:cs typeface="Times New Roman"/>
              </a:rPr>
              <a:t>Aanleiding</a:t>
            </a:r>
            <a:endParaRPr lang="nl-NL" sz="2800" b="1" dirty="0">
              <a:solidFill>
                <a:srgbClr val="FF0000"/>
              </a:solidFill>
              <a:ea typeface="ＭＳ 明朝"/>
              <a:cs typeface="Times New Roman"/>
            </a:endParaRPr>
          </a:p>
        </p:txBody>
      </p:sp>
      <p:pic>
        <p:nvPicPr>
          <p:cNvPr id="8" name="Afbeelding 7"/>
          <p:cNvPicPr/>
          <p:nvPr/>
        </p:nvPicPr>
        <p:blipFill>
          <a:blip r:embed="rId2">
            <a:extLst>
              <a:ext uri="{28A0092B-C50C-407E-A947-70E740481C1C}">
                <a14:useLocalDpi xmlns:a14="http://schemas.microsoft.com/office/drawing/2010/main" val="0"/>
              </a:ext>
            </a:extLst>
          </a:blip>
          <a:stretch>
            <a:fillRect/>
          </a:stretch>
        </p:blipFill>
        <p:spPr>
          <a:xfrm>
            <a:off x="2068200" y="1638101"/>
            <a:ext cx="2819400"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kstvak 2"/>
          <p:cNvSpPr txBox="1"/>
          <p:nvPr/>
        </p:nvSpPr>
        <p:spPr>
          <a:xfrm>
            <a:off x="4360312" y="-1295203"/>
            <a:ext cx="1941571" cy="6247864"/>
          </a:xfrm>
          <a:prstGeom prst="rect">
            <a:avLst/>
          </a:prstGeom>
          <a:noFill/>
        </p:spPr>
        <p:txBody>
          <a:bodyPr wrap="square" rtlCol="0">
            <a:spAutoFit/>
          </a:bodyPr>
          <a:lstStyle/>
          <a:p>
            <a:r>
              <a:rPr lang="nl-NL" sz="40000" dirty="0" smtClean="0">
                <a:solidFill>
                  <a:srgbClr val="FF2014"/>
                </a:solidFill>
              </a:rPr>
              <a:t>?</a:t>
            </a:r>
            <a:endParaRPr lang="nl-NL" sz="40000" dirty="0">
              <a:solidFill>
                <a:srgbClr val="FF2014"/>
              </a:solidFill>
            </a:endParaRPr>
          </a:p>
        </p:txBody>
      </p:sp>
      <p:sp>
        <p:nvSpPr>
          <p:cNvPr id="6" name="Rechthoek 5"/>
          <p:cNvSpPr/>
          <p:nvPr/>
        </p:nvSpPr>
        <p:spPr>
          <a:xfrm>
            <a:off x="1297845" y="4292039"/>
            <a:ext cx="7179510" cy="3293210"/>
          </a:xfrm>
          <a:prstGeom prst="rect">
            <a:avLst/>
          </a:prstGeom>
        </p:spPr>
        <p:txBody>
          <a:bodyPr wrap="square">
            <a:spAutoFit/>
          </a:bodyPr>
          <a:lstStyle/>
          <a:p>
            <a:pPr marL="285750" indent="-285750">
              <a:buFont typeface="Arial"/>
              <a:buChar char="•"/>
            </a:pPr>
            <a:r>
              <a:rPr lang="nl-NL" sz="2000" b="1" dirty="0" smtClean="0"/>
              <a:t>Kansrekening: een vaag begrip</a:t>
            </a:r>
          </a:p>
          <a:p>
            <a:endParaRPr lang="nl-NL" sz="2000" b="1" dirty="0"/>
          </a:p>
          <a:p>
            <a:pPr marL="285750" indent="-285750">
              <a:buFont typeface="Arial"/>
              <a:buChar char="•"/>
            </a:pPr>
            <a:r>
              <a:rPr lang="nl-NL" sz="2000" b="1" dirty="0" smtClean="0"/>
              <a:t>Leerlingen</a:t>
            </a:r>
            <a:r>
              <a:rPr lang="nl-NL" sz="2000" b="1" dirty="0"/>
              <a:t> </a:t>
            </a:r>
            <a:r>
              <a:rPr lang="nl-NL" sz="2000" b="1" dirty="0" smtClean="0"/>
              <a:t>weten niet wat voor antwoorden ze moeten verwachten: 0,2 of 0,002?</a:t>
            </a:r>
          </a:p>
          <a:p>
            <a:pPr marL="285750" indent="-285750">
              <a:buFont typeface="Arial"/>
              <a:buChar char="•"/>
            </a:pPr>
            <a:endParaRPr lang="nl-NL" sz="2000" b="1" dirty="0"/>
          </a:p>
          <a:p>
            <a:pPr marL="285750" indent="-285750">
              <a:buFont typeface="Arial"/>
              <a:buChar char="•"/>
            </a:pPr>
            <a:endParaRPr lang="nl-NL" b="1" dirty="0"/>
          </a:p>
          <a:p>
            <a:pPr marL="285750" indent="-285750">
              <a:buFont typeface="Arial"/>
              <a:buChar char="•"/>
            </a:pPr>
            <a:endParaRPr lang="nl-NL" b="1" dirty="0" smtClean="0"/>
          </a:p>
          <a:p>
            <a:endParaRPr lang="nl-NL" b="1" dirty="0" smtClean="0"/>
          </a:p>
          <a:p>
            <a:pPr marL="285750" indent="-285750">
              <a:buFont typeface="Arial"/>
              <a:buChar char="•"/>
            </a:pPr>
            <a:endParaRPr lang="nl-NL" b="1" dirty="0" smtClean="0"/>
          </a:p>
          <a:p>
            <a:pPr marL="285750" indent="-285750">
              <a:buFont typeface="Arial"/>
              <a:buChar char="•"/>
            </a:pPr>
            <a:endParaRPr lang="nl-NL" b="1" dirty="0"/>
          </a:p>
          <a:p>
            <a:endParaRPr lang="nl-NL" dirty="0"/>
          </a:p>
        </p:txBody>
      </p:sp>
    </p:spTree>
    <p:extLst>
      <p:ext uri="{BB962C8B-B14F-4D97-AF65-F5344CB8AC3E}">
        <p14:creationId xmlns:p14="http://schemas.microsoft.com/office/powerpoint/2010/main" val="32400634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99471" y="1053696"/>
            <a:ext cx="1431627" cy="523220"/>
          </a:xfrm>
          <a:prstGeom prst="rect">
            <a:avLst/>
          </a:prstGeom>
        </p:spPr>
        <p:txBody>
          <a:bodyPr wrap="none">
            <a:spAutoFit/>
          </a:bodyPr>
          <a:lstStyle/>
          <a:p>
            <a:pPr algn="ctr">
              <a:spcAft>
                <a:spcPts val="0"/>
              </a:spcAft>
            </a:pPr>
            <a:r>
              <a:rPr lang="nl-NL" sz="2800" b="1" dirty="0" smtClean="0">
                <a:solidFill>
                  <a:srgbClr val="FF0000"/>
                </a:solidFill>
                <a:latin typeface="Abadi MT Condensed Light"/>
                <a:ea typeface="ＭＳ 明朝"/>
                <a:cs typeface="Times New Roman"/>
              </a:rPr>
              <a:t>Aanleiding</a:t>
            </a:r>
            <a:endParaRPr lang="nl-NL" sz="2800" b="1" dirty="0">
              <a:solidFill>
                <a:srgbClr val="FF0000"/>
              </a:solidFill>
              <a:ea typeface="ＭＳ 明朝"/>
              <a:cs typeface="Times New Roman"/>
            </a:endParaRPr>
          </a:p>
        </p:txBody>
      </p:sp>
      <p:sp>
        <p:nvSpPr>
          <p:cNvPr id="6" name="Rechthoek 5"/>
          <p:cNvSpPr/>
          <p:nvPr/>
        </p:nvSpPr>
        <p:spPr>
          <a:xfrm>
            <a:off x="1297845" y="4292039"/>
            <a:ext cx="7179510" cy="2985433"/>
          </a:xfrm>
          <a:prstGeom prst="rect">
            <a:avLst/>
          </a:prstGeom>
        </p:spPr>
        <p:txBody>
          <a:bodyPr wrap="square">
            <a:spAutoFit/>
          </a:bodyPr>
          <a:lstStyle/>
          <a:p>
            <a:endParaRPr lang="nl-NL" sz="2000" b="1" dirty="0" smtClean="0"/>
          </a:p>
          <a:p>
            <a:pPr marL="285750" indent="-285750">
              <a:buFont typeface="Arial"/>
              <a:buChar char="•"/>
            </a:pPr>
            <a:r>
              <a:rPr lang="nl-NL" sz="2000" b="1" dirty="0"/>
              <a:t>Leerlingen verliezen zich in de rekenmethodes: vaasmodel of productregel?</a:t>
            </a:r>
          </a:p>
          <a:p>
            <a:pPr marL="285750" indent="-285750">
              <a:buFont typeface="Arial"/>
              <a:buChar char="•"/>
            </a:pPr>
            <a:endParaRPr lang="nl-NL" sz="2000" b="1" dirty="0"/>
          </a:p>
          <a:p>
            <a:pPr marL="285750" indent="-285750">
              <a:buFont typeface="Arial"/>
              <a:buChar char="•"/>
            </a:pPr>
            <a:endParaRPr lang="nl-NL" b="1" dirty="0"/>
          </a:p>
          <a:p>
            <a:pPr marL="285750" indent="-285750">
              <a:buFont typeface="Arial"/>
              <a:buChar char="•"/>
            </a:pPr>
            <a:endParaRPr lang="nl-NL" b="1" dirty="0" smtClean="0"/>
          </a:p>
          <a:p>
            <a:endParaRPr lang="nl-NL" b="1" dirty="0" smtClean="0"/>
          </a:p>
          <a:p>
            <a:pPr marL="285750" indent="-285750">
              <a:buFont typeface="Arial"/>
              <a:buChar char="•"/>
            </a:pPr>
            <a:endParaRPr lang="nl-NL" b="1" dirty="0" smtClean="0"/>
          </a:p>
          <a:p>
            <a:pPr marL="285750" indent="-285750">
              <a:buFont typeface="Arial"/>
              <a:buChar char="•"/>
            </a:pPr>
            <a:endParaRPr lang="nl-NL" b="1" dirty="0"/>
          </a:p>
          <a:p>
            <a:endParaRPr lang="nl-NL" dirty="0"/>
          </a:p>
        </p:txBody>
      </p:sp>
      <p:graphicFrame>
        <p:nvGraphicFramePr>
          <p:cNvPr id="7" name="Object 6"/>
          <p:cNvGraphicFramePr>
            <a:graphicFrameLocks noChangeAspect="1"/>
          </p:cNvGraphicFramePr>
          <p:nvPr>
            <p:extLst>
              <p:ext uri="{D42A27DB-BD31-4B8C-83A1-F6EECF244321}">
                <p14:modId xmlns:p14="http://schemas.microsoft.com/office/powerpoint/2010/main" val="1866824376"/>
              </p:ext>
            </p:extLst>
          </p:nvPr>
        </p:nvGraphicFramePr>
        <p:xfrm>
          <a:off x="151201" y="1724500"/>
          <a:ext cx="8860494" cy="2578258"/>
        </p:xfrm>
        <a:graphic>
          <a:graphicData uri="http://schemas.openxmlformats.org/presentationml/2006/ole">
            <mc:AlternateContent xmlns:mc="http://schemas.openxmlformats.org/markup-compatibility/2006">
              <mc:Choice xmlns:v="urn:schemas-microsoft-com:vml" Requires="v">
                <p:oleObj spid="_x0000_s5169" name="Document" r:id="rId3" imgW="6197600" imgH="1803400" progId="Word.Document.12">
                  <p:embed/>
                </p:oleObj>
              </mc:Choice>
              <mc:Fallback>
                <p:oleObj name="Document" r:id="rId3" imgW="6197600" imgH="1803400" progId="Word.Document.12">
                  <p:embed/>
                  <p:pic>
                    <p:nvPicPr>
                      <p:cNvPr id="0" name=""/>
                      <p:cNvPicPr/>
                      <p:nvPr/>
                    </p:nvPicPr>
                    <p:blipFill>
                      <a:blip r:embed="rId4"/>
                      <a:stretch>
                        <a:fillRect/>
                      </a:stretch>
                    </p:blipFill>
                    <p:spPr>
                      <a:xfrm>
                        <a:off x="151201" y="1724500"/>
                        <a:ext cx="8860494" cy="2578258"/>
                      </a:xfrm>
                      <a:prstGeom prst="rect">
                        <a:avLst/>
                      </a:prstGeom>
                    </p:spPr>
                  </p:pic>
                </p:oleObj>
              </mc:Fallback>
            </mc:AlternateContent>
          </a:graphicData>
        </a:graphic>
      </p:graphicFrame>
    </p:spTree>
    <p:extLst>
      <p:ext uri="{BB962C8B-B14F-4D97-AF65-F5344CB8AC3E}">
        <p14:creationId xmlns:p14="http://schemas.microsoft.com/office/powerpoint/2010/main" val="30407745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kstvak 24"/>
          <p:cNvSpPr txBox="1"/>
          <p:nvPr/>
        </p:nvSpPr>
        <p:spPr>
          <a:xfrm>
            <a:off x="999101" y="528412"/>
            <a:ext cx="2799711" cy="1197139"/>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r>
              <a:rPr lang="nl-NL" sz="2400" b="1" dirty="0">
                <a:effectLst/>
                <a:latin typeface="Abadi MT Condensed Light"/>
                <a:ea typeface="ＭＳ 明朝"/>
                <a:cs typeface="Times New Roman"/>
              </a:rPr>
              <a:t>Gerichte literatuurstudie </a:t>
            </a:r>
            <a:endParaRPr lang="nl-NL" sz="2400" b="1" dirty="0">
              <a:effectLst/>
              <a:latin typeface="Calibri"/>
              <a:ea typeface="ＭＳ 明朝"/>
              <a:cs typeface="Times New Roman"/>
            </a:endParaRPr>
          </a:p>
        </p:txBody>
      </p:sp>
      <p:cxnSp>
        <p:nvCxnSpPr>
          <p:cNvPr id="32" name="Rechte verbindingslijn met pijl 31"/>
          <p:cNvCxnSpPr/>
          <p:nvPr/>
        </p:nvCxnSpPr>
        <p:spPr>
          <a:xfrm flipV="1">
            <a:off x="7049978" y="4098881"/>
            <a:ext cx="0" cy="64587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Rechte verbindingslijn met pijl 32"/>
          <p:cNvCxnSpPr/>
          <p:nvPr/>
        </p:nvCxnSpPr>
        <p:spPr>
          <a:xfrm>
            <a:off x="4299479" y="5545162"/>
            <a:ext cx="736929"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kstvak 33"/>
          <p:cNvSpPr txBox="1"/>
          <p:nvPr/>
        </p:nvSpPr>
        <p:spPr>
          <a:xfrm>
            <a:off x="999101" y="2744659"/>
            <a:ext cx="2799711" cy="1197139"/>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r>
              <a:rPr lang="nl-NL" sz="2400" b="1" dirty="0" smtClean="0">
                <a:effectLst/>
                <a:latin typeface="Abadi MT Condensed Light"/>
                <a:ea typeface="ＭＳ 明朝"/>
                <a:cs typeface="Times New Roman"/>
              </a:rPr>
              <a:t>Ontwerp Les</a:t>
            </a:r>
            <a:endParaRPr lang="nl-NL" sz="2400" b="1" dirty="0">
              <a:effectLst/>
              <a:latin typeface="Calibri"/>
              <a:ea typeface="ＭＳ 明朝"/>
              <a:cs typeface="Times New Roman"/>
            </a:endParaRPr>
          </a:p>
        </p:txBody>
      </p:sp>
      <p:sp>
        <p:nvSpPr>
          <p:cNvPr id="35" name="Tekstvak 34"/>
          <p:cNvSpPr txBox="1"/>
          <p:nvPr/>
        </p:nvSpPr>
        <p:spPr>
          <a:xfrm>
            <a:off x="999101" y="4940956"/>
            <a:ext cx="2799711" cy="1197139"/>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r>
              <a:rPr lang="nl-NL" sz="2400" b="1" dirty="0" smtClean="0">
                <a:effectLst/>
                <a:latin typeface="Abadi MT Condensed Light"/>
                <a:ea typeface="ＭＳ 明朝"/>
                <a:cs typeface="Times New Roman"/>
              </a:rPr>
              <a:t>Les Uitproberen in klas</a:t>
            </a:r>
            <a:endParaRPr lang="nl-NL" sz="2400" b="1" dirty="0">
              <a:effectLst/>
              <a:latin typeface="Calibri"/>
              <a:ea typeface="ＭＳ 明朝"/>
              <a:cs typeface="Times New Roman"/>
            </a:endParaRPr>
          </a:p>
        </p:txBody>
      </p:sp>
      <p:sp>
        <p:nvSpPr>
          <p:cNvPr id="36" name="Tekstvak 35"/>
          <p:cNvSpPr txBox="1"/>
          <p:nvPr/>
        </p:nvSpPr>
        <p:spPr>
          <a:xfrm>
            <a:off x="5652877" y="4940956"/>
            <a:ext cx="2799711" cy="1197139"/>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endParaRPr lang="nl-NL" sz="2400" b="1" dirty="0" smtClean="0">
              <a:effectLst/>
              <a:latin typeface="Abadi MT Condensed Light"/>
              <a:ea typeface="ＭＳ 明朝"/>
              <a:cs typeface="Times New Roman"/>
            </a:endParaRPr>
          </a:p>
          <a:p>
            <a:pPr algn="ctr">
              <a:spcAft>
                <a:spcPts val="0"/>
              </a:spcAft>
            </a:pPr>
            <a:r>
              <a:rPr lang="nl-NL" sz="2400" b="1" dirty="0" smtClean="0">
                <a:effectLst/>
                <a:latin typeface="Abadi MT Condensed Light"/>
                <a:ea typeface="ＭＳ 明朝"/>
                <a:cs typeface="Times New Roman"/>
              </a:rPr>
              <a:t>Evaluatie Lesopzet</a:t>
            </a:r>
            <a:endParaRPr lang="nl-NL" sz="2400" b="1" dirty="0">
              <a:effectLst/>
              <a:latin typeface="Calibri"/>
              <a:ea typeface="ＭＳ 明朝"/>
              <a:cs typeface="Times New Roman"/>
            </a:endParaRPr>
          </a:p>
        </p:txBody>
      </p:sp>
      <p:sp>
        <p:nvSpPr>
          <p:cNvPr id="37" name="Tekstvak 36"/>
          <p:cNvSpPr txBox="1"/>
          <p:nvPr/>
        </p:nvSpPr>
        <p:spPr>
          <a:xfrm>
            <a:off x="5652877" y="2744659"/>
            <a:ext cx="2799711" cy="1197139"/>
          </a:xfrm>
          <a:prstGeom prst="rect">
            <a:avLst/>
          </a:prstGeom>
          <a:ln>
            <a:solidFill>
              <a:srgbClr val="FF0000"/>
            </a:solidFill>
          </a:ln>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r>
              <a:rPr lang="nl-NL" sz="2400" b="1" dirty="0" smtClean="0">
                <a:effectLst/>
                <a:latin typeface="Abadi MT Condensed Light"/>
                <a:ea typeface="ＭＳ 明朝"/>
                <a:cs typeface="Times New Roman"/>
              </a:rPr>
              <a:t>Aanpassen lesopzet</a:t>
            </a:r>
            <a:endParaRPr lang="nl-NL" sz="2400" b="1" dirty="0">
              <a:effectLst/>
              <a:latin typeface="Calibri"/>
              <a:ea typeface="ＭＳ 明朝"/>
              <a:cs typeface="Times New Roman"/>
            </a:endParaRPr>
          </a:p>
        </p:txBody>
      </p:sp>
      <p:cxnSp>
        <p:nvCxnSpPr>
          <p:cNvPr id="43" name="Rechte verbindingslijn met pijl 42"/>
          <p:cNvCxnSpPr/>
          <p:nvPr/>
        </p:nvCxnSpPr>
        <p:spPr>
          <a:xfrm>
            <a:off x="2326551" y="4098881"/>
            <a:ext cx="0" cy="64587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Rechte verbindingslijn met pijl 45"/>
          <p:cNvCxnSpPr/>
          <p:nvPr/>
        </p:nvCxnSpPr>
        <p:spPr>
          <a:xfrm>
            <a:off x="2326551" y="1915341"/>
            <a:ext cx="0" cy="64587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hthoek 10"/>
          <p:cNvSpPr/>
          <p:nvPr/>
        </p:nvSpPr>
        <p:spPr>
          <a:xfrm>
            <a:off x="5488815" y="141654"/>
            <a:ext cx="2943985" cy="523220"/>
          </a:xfrm>
          <a:prstGeom prst="rect">
            <a:avLst/>
          </a:prstGeom>
        </p:spPr>
        <p:txBody>
          <a:bodyPr wrap="none">
            <a:spAutoFit/>
          </a:bodyPr>
          <a:lstStyle/>
          <a:p>
            <a:pPr algn="ctr">
              <a:spcAft>
                <a:spcPts val="0"/>
              </a:spcAft>
            </a:pPr>
            <a:r>
              <a:rPr lang="nl-NL" sz="2800" b="1" dirty="0" smtClean="0">
                <a:solidFill>
                  <a:srgbClr val="FF0000"/>
                </a:solidFill>
                <a:latin typeface="Abadi MT Condensed Light"/>
                <a:ea typeface="ＭＳ 明朝"/>
                <a:cs typeface="Times New Roman"/>
              </a:rPr>
              <a:t>Opzet afstudeerproject</a:t>
            </a:r>
            <a:endParaRPr lang="nl-NL" sz="2800" b="1" dirty="0">
              <a:solidFill>
                <a:srgbClr val="FF0000"/>
              </a:solidFill>
              <a:ea typeface="ＭＳ 明朝"/>
              <a:cs typeface="Times New Roman"/>
            </a:endParaRPr>
          </a:p>
        </p:txBody>
      </p:sp>
      <p:pic>
        <p:nvPicPr>
          <p:cNvPr id="12" name="Afbeelding 11" descr="Kansexperiment Plaatje.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85375" y="710228"/>
            <a:ext cx="2705165" cy="1820753"/>
          </a:xfrm>
          <a:prstGeom prst="rect">
            <a:avLst/>
          </a:prstGeom>
        </p:spPr>
      </p:pic>
    </p:spTree>
    <p:extLst>
      <p:ext uri="{BB962C8B-B14F-4D97-AF65-F5344CB8AC3E}">
        <p14:creationId xmlns:p14="http://schemas.microsoft.com/office/powerpoint/2010/main" val="22446674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905094" y="1715968"/>
            <a:ext cx="9007141" cy="4755149"/>
          </a:xfrm>
          <a:prstGeom prst="rect">
            <a:avLst/>
          </a:prstGeom>
          <a:solidFill>
            <a:srgbClr val="FF20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 13"/>
          <p:cNvSpPr/>
          <p:nvPr/>
        </p:nvSpPr>
        <p:spPr>
          <a:xfrm>
            <a:off x="1388107" y="1933767"/>
            <a:ext cx="7334269" cy="3816429"/>
          </a:xfrm>
          <a:prstGeom prst="rect">
            <a:avLst/>
          </a:prstGeom>
        </p:spPr>
        <p:txBody>
          <a:bodyPr wrap="square">
            <a:spAutoFit/>
          </a:bodyPr>
          <a:lstStyle/>
          <a:p>
            <a:pPr>
              <a:spcAft>
                <a:spcPts val="0"/>
              </a:spcAft>
            </a:pPr>
            <a:r>
              <a:rPr lang="nl-NL" sz="2200" dirty="0" smtClean="0">
                <a:solidFill>
                  <a:schemeClr val="bg1"/>
                </a:solidFill>
                <a:effectLst/>
                <a:latin typeface="Abadi MT Condensed Light"/>
                <a:ea typeface="ＭＳ 明朝"/>
                <a:cs typeface="Times New Roman"/>
              </a:rPr>
              <a:t> </a:t>
            </a:r>
            <a:endParaRPr lang="nl-NL" sz="2200" dirty="0">
              <a:solidFill>
                <a:schemeClr val="bg1"/>
              </a:solidFill>
              <a:ea typeface="ＭＳ 明朝"/>
              <a:cs typeface="Times New Roman"/>
            </a:endParaRPr>
          </a:p>
          <a:p>
            <a:pPr>
              <a:spcAft>
                <a:spcPts val="0"/>
              </a:spcAft>
            </a:pPr>
            <a:r>
              <a:rPr lang="nl-NL" sz="2200" dirty="0">
                <a:solidFill>
                  <a:schemeClr val="bg1"/>
                </a:solidFill>
                <a:ea typeface="ＭＳ 明朝"/>
                <a:cs typeface="Times New Roman"/>
              </a:rPr>
              <a:t>Hoe kan ik tijdens de les leerlingen intuïtieve vaardigheden bijbrengen, zodat ze meer begrip van kansrekening krijgen?</a:t>
            </a:r>
          </a:p>
          <a:p>
            <a:pPr>
              <a:spcAft>
                <a:spcPts val="0"/>
              </a:spcAft>
            </a:pPr>
            <a:r>
              <a:rPr lang="nl-NL" sz="2200" dirty="0">
                <a:solidFill>
                  <a:schemeClr val="bg1"/>
                </a:solidFill>
                <a:ea typeface="ＭＳ 明朝"/>
                <a:cs typeface="Times New Roman"/>
              </a:rPr>
              <a:t> </a:t>
            </a:r>
            <a:endParaRPr lang="nl-NL" sz="2200" dirty="0" smtClean="0">
              <a:solidFill>
                <a:schemeClr val="bg1"/>
              </a:solidFill>
              <a:ea typeface="ＭＳ 明朝"/>
              <a:cs typeface="Times New Roman"/>
            </a:endParaRPr>
          </a:p>
          <a:p>
            <a:pPr marL="342900" indent="-342900">
              <a:spcAft>
                <a:spcPts val="0"/>
              </a:spcAft>
              <a:buFont typeface="Arial"/>
              <a:buChar char="•"/>
            </a:pPr>
            <a:r>
              <a:rPr lang="nl-NL" sz="2200" dirty="0" smtClean="0">
                <a:solidFill>
                  <a:schemeClr val="bg1"/>
                </a:solidFill>
                <a:ea typeface="ＭＳ 明朝"/>
                <a:cs typeface="Times New Roman"/>
              </a:rPr>
              <a:t>Wat is kansrekening?</a:t>
            </a:r>
            <a:endParaRPr lang="nl-NL" sz="2200" dirty="0">
              <a:solidFill>
                <a:schemeClr val="bg1"/>
              </a:solidFill>
              <a:ea typeface="ＭＳ 明朝"/>
              <a:cs typeface="Times New Roman"/>
            </a:endParaRPr>
          </a:p>
          <a:p>
            <a:pPr marL="342900" lvl="0" indent="-342900">
              <a:spcAft>
                <a:spcPts val="0"/>
              </a:spcAft>
              <a:buFont typeface="Symbol"/>
              <a:buChar char=""/>
            </a:pPr>
            <a:r>
              <a:rPr lang="nl-NL" sz="2200" dirty="0">
                <a:solidFill>
                  <a:schemeClr val="bg1"/>
                </a:solidFill>
                <a:ea typeface="ＭＳ 明朝"/>
                <a:cs typeface="Times New Roman"/>
              </a:rPr>
              <a:t>Wat is intuïtie?</a:t>
            </a:r>
          </a:p>
          <a:p>
            <a:pPr marL="342900" lvl="0" indent="-342900">
              <a:spcAft>
                <a:spcPts val="0"/>
              </a:spcAft>
              <a:buFont typeface="Symbol"/>
              <a:buChar char=""/>
            </a:pPr>
            <a:r>
              <a:rPr lang="nl-NL" sz="2200" dirty="0" smtClean="0">
                <a:solidFill>
                  <a:schemeClr val="bg1"/>
                </a:solidFill>
                <a:ea typeface="ＭＳ 明朝"/>
                <a:cs typeface="Times New Roman"/>
              </a:rPr>
              <a:t>Wat </a:t>
            </a:r>
            <a:r>
              <a:rPr lang="nl-NL" sz="2200" dirty="0">
                <a:solidFill>
                  <a:schemeClr val="bg1"/>
                </a:solidFill>
                <a:ea typeface="ＭＳ 明朝"/>
                <a:cs typeface="Times New Roman"/>
              </a:rPr>
              <a:t>voor onderzoeken zijn er gedaan om intuïtie te vergroten bij kansrekenen?</a:t>
            </a:r>
          </a:p>
          <a:p>
            <a:pPr marL="342900" lvl="0" indent="-342900">
              <a:spcAft>
                <a:spcPts val="0"/>
              </a:spcAft>
              <a:buFont typeface="Symbol"/>
              <a:buChar char=""/>
            </a:pPr>
            <a:r>
              <a:rPr lang="nl-NL" sz="2200" dirty="0">
                <a:solidFill>
                  <a:schemeClr val="bg1"/>
                </a:solidFill>
                <a:ea typeface="ＭＳ 明朝"/>
                <a:cs typeface="Times New Roman"/>
              </a:rPr>
              <a:t>Wat voor algemenere middelen zijn er al in het onderwijs gebruikt om leerlingen beter begrip te laten krijgen van kansrekening?</a:t>
            </a:r>
          </a:p>
        </p:txBody>
      </p:sp>
      <p:sp>
        <p:nvSpPr>
          <p:cNvPr id="16" name="Rechthoek 15"/>
          <p:cNvSpPr/>
          <p:nvPr/>
        </p:nvSpPr>
        <p:spPr>
          <a:xfrm>
            <a:off x="1474427" y="962953"/>
            <a:ext cx="2687354" cy="584776"/>
          </a:xfrm>
          <a:prstGeom prst="rect">
            <a:avLst/>
          </a:prstGeom>
        </p:spPr>
        <p:txBody>
          <a:bodyPr wrap="none">
            <a:spAutoFit/>
          </a:bodyPr>
          <a:lstStyle/>
          <a:p>
            <a:pPr>
              <a:spcAft>
                <a:spcPts val="0"/>
              </a:spcAft>
            </a:pPr>
            <a:r>
              <a:rPr lang="nl-NL" sz="3200" b="1" dirty="0" smtClean="0">
                <a:effectLst/>
                <a:latin typeface="Abadi MT Condensed Light"/>
                <a:ea typeface="ＭＳ 明朝"/>
                <a:cs typeface="Times New Roman"/>
              </a:rPr>
              <a:t>Onderzoeksvraag</a:t>
            </a:r>
            <a:endParaRPr lang="nl-NL" sz="3200" dirty="0">
              <a:ea typeface="ＭＳ 明朝"/>
              <a:cs typeface="Times New Roman"/>
            </a:endParaRPr>
          </a:p>
        </p:txBody>
      </p:sp>
    </p:spTree>
    <p:extLst>
      <p:ext uri="{BB962C8B-B14F-4D97-AF65-F5344CB8AC3E}">
        <p14:creationId xmlns:p14="http://schemas.microsoft.com/office/powerpoint/2010/main" val="22399952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62887" y="1614169"/>
            <a:ext cx="8361525" cy="2709635"/>
          </a:xfrm>
          <a:prstGeom prst="rect">
            <a:avLst/>
          </a:prstGeom>
          <a:ln>
            <a:solidFill>
              <a:srgbClr val="FF0000"/>
            </a:solidFill>
          </a:ln>
          <a:effectLst>
            <a:outerShdw blurRad="50800" dist="38100" dir="5400000" algn="t" rotWithShape="0">
              <a:prstClr val="black">
                <a:alpha val="40000"/>
              </a:prstClr>
            </a:outerShdw>
          </a:effectLst>
          <a:extLst>
            <a:ext uri="{C572A759-6A51-4108-AA02-DFA0A04FC94B}">
              <ma14:wrappingTextBoxFlag xmlns:ma14="http://schemas.microsoft.com/office/mac/drawingml/2011/main"/>
            </a:ext>
          </a:ex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400" b="1" dirty="0">
                <a:effectLst/>
                <a:latin typeface="Abadi MT Condensed Light"/>
                <a:ea typeface="ＭＳ 明朝"/>
                <a:cs typeface="Times New Roman"/>
              </a:rPr>
              <a:t> </a:t>
            </a:r>
            <a:endParaRPr lang="nl-NL" sz="2400" b="1" dirty="0">
              <a:effectLst/>
              <a:latin typeface="Calibri"/>
              <a:ea typeface="ＭＳ 明朝"/>
              <a:cs typeface="Times New Roman"/>
            </a:endParaRPr>
          </a:p>
          <a:p>
            <a:pPr algn="ctr">
              <a:spcAft>
                <a:spcPts val="0"/>
              </a:spcAft>
            </a:pPr>
            <a:endParaRPr lang="nl-NL" sz="2400" b="1" dirty="0">
              <a:effectLst/>
              <a:latin typeface="Calibri"/>
              <a:ea typeface="ＭＳ 明朝"/>
              <a:cs typeface="Times New Roman"/>
            </a:endParaRPr>
          </a:p>
        </p:txBody>
      </p:sp>
      <p:sp>
        <p:nvSpPr>
          <p:cNvPr id="2" name="Titel 1"/>
          <p:cNvSpPr>
            <a:spLocks noGrp="1"/>
          </p:cNvSpPr>
          <p:nvPr>
            <p:ph type="title"/>
          </p:nvPr>
        </p:nvSpPr>
        <p:spPr/>
        <p:txBody>
          <a:bodyPr>
            <a:normAutofit/>
          </a:bodyPr>
          <a:lstStyle/>
          <a:p>
            <a:r>
              <a:rPr lang="nl-NL" sz="2400" b="1" dirty="0" smtClean="0">
                <a:solidFill>
                  <a:srgbClr val="FF0000"/>
                </a:solidFill>
              </a:rPr>
              <a:t>Definitie kansrekening</a:t>
            </a:r>
            <a:endParaRPr lang="nl-NL" sz="2400" b="1" dirty="0">
              <a:solidFill>
                <a:srgbClr val="FF0000"/>
              </a:solidFill>
            </a:endParaRPr>
          </a:p>
        </p:txBody>
      </p:sp>
      <p:sp>
        <p:nvSpPr>
          <p:cNvPr id="3" name="Tijdelijke aanduiding voor inhoud 2"/>
          <p:cNvSpPr>
            <a:spLocks noGrp="1"/>
          </p:cNvSpPr>
          <p:nvPr>
            <p:ph idx="1"/>
          </p:nvPr>
        </p:nvSpPr>
        <p:spPr>
          <a:xfrm>
            <a:off x="457200" y="1887442"/>
            <a:ext cx="8229600" cy="4525963"/>
          </a:xfrm>
        </p:spPr>
        <p:txBody>
          <a:bodyPr>
            <a:normAutofit fontScale="55000" lnSpcReduction="20000"/>
          </a:bodyPr>
          <a:lstStyle/>
          <a:p>
            <a:r>
              <a:rPr lang="nl-NL" sz="3600" b="1" dirty="0"/>
              <a:t>Kans </a:t>
            </a:r>
            <a:r>
              <a:rPr lang="nl-NL" sz="3600" dirty="0"/>
              <a:t>(</a:t>
            </a:r>
            <a:r>
              <a:rPr lang="nl-NL" sz="3600" dirty="0" err="1"/>
              <a:t>Woorden.org</a:t>
            </a:r>
            <a:r>
              <a:rPr lang="nl-NL" sz="3600" dirty="0"/>
              <a:t>)</a:t>
            </a:r>
          </a:p>
          <a:p>
            <a:pPr marL="0" indent="0">
              <a:buNone/>
            </a:pPr>
            <a:r>
              <a:rPr lang="nl-NL" sz="3600" dirty="0"/>
              <a:t> </a:t>
            </a:r>
            <a:r>
              <a:rPr lang="nl-NL" sz="3600" i="1" dirty="0"/>
              <a:t>“…is een tak van de wiskunde die zich bezighoudt met situaties waarin het toeval een rol speelt. Het berekenen van de kansen bij de mogelijke resultaten van </a:t>
            </a:r>
            <a:r>
              <a:rPr lang="nl-NL" sz="3600" i="1" dirty="0" err="1"/>
              <a:t>toevalsexperimenten</a:t>
            </a:r>
            <a:r>
              <a:rPr lang="nl-NL" sz="3600" i="1" dirty="0"/>
              <a:t> is één van de hoofddoelstellingen”</a:t>
            </a:r>
            <a:endParaRPr lang="nl-NL" sz="3600" dirty="0"/>
          </a:p>
          <a:p>
            <a:pPr marL="0" indent="0">
              <a:buNone/>
            </a:pPr>
            <a:r>
              <a:rPr lang="nl-NL" sz="3600" dirty="0"/>
              <a:t> </a:t>
            </a:r>
            <a:endParaRPr lang="nl-NL" sz="3600" dirty="0" smtClean="0"/>
          </a:p>
          <a:p>
            <a:pPr marL="0" indent="0">
              <a:buNone/>
            </a:pPr>
            <a:endParaRPr lang="nl-NL" sz="3600" dirty="0"/>
          </a:p>
          <a:p>
            <a:r>
              <a:rPr lang="nl-NL" sz="3600" dirty="0" smtClean="0"/>
              <a:t>Synoniemen </a:t>
            </a:r>
            <a:r>
              <a:rPr lang="nl-NL" sz="3600" dirty="0"/>
              <a:t>voor kansrekening zijn </a:t>
            </a:r>
            <a:r>
              <a:rPr lang="nl-NL" sz="3600" b="1" dirty="0"/>
              <a:t>waarschijnlijkheidsleer </a:t>
            </a:r>
            <a:r>
              <a:rPr lang="nl-NL" sz="3600" dirty="0"/>
              <a:t>of </a:t>
            </a:r>
            <a:r>
              <a:rPr lang="nl-NL" sz="3600" b="1" dirty="0" smtClean="0"/>
              <a:t>waarschijnlijkheidsrekening</a:t>
            </a:r>
            <a:r>
              <a:rPr lang="nl-NL" sz="3600" dirty="0" smtClean="0"/>
              <a:t> en </a:t>
            </a:r>
            <a:r>
              <a:rPr lang="nl-NL" sz="3600" b="1" dirty="0" err="1" smtClean="0"/>
              <a:t>probalisme</a:t>
            </a:r>
            <a:r>
              <a:rPr lang="nl-NL" sz="3600" dirty="0" smtClean="0"/>
              <a:t>. </a:t>
            </a:r>
          </a:p>
          <a:p>
            <a:endParaRPr lang="nl-NL" dirty="0"/>
          </a:p>
          <a:p>
            <a:endParaRPr lang="nl-NL" dirty="0" smtClean="0"/>
          </a:p>
          <a:p>
            <a:endParaRPr lang="nl-NL" dirty="0"/>
          </a:p>
          <a:p>
            <a:endParaRPr lang="nl-NL" dirty="0"/>
          </a:p>
          <a:p>
            <a:pPr marL="0" indent="0">
              <a:buNone/>
            </a:pPr>
            <a:r>
              <a:rPr lang="nl-NL" dirty="0"/>
              <a:t> </a:t>
            </a:r>
            <a:endParaRPr lang="nl-NL" dirty="0" smtClean="0">
              <a:solidFill>
                <a:srgbClr val="FFFFFF"/>
              </a:solidFill>
            </a:endParaRPr>
          </a:p>
          <a:p>
            <a:r>
              <a:rPr lang="nl-NL" b="1" dirty="0" smtClean="0">
                <a:solidFill>
                  <a:srgbClr val="FFFFFF"/>
                </a:solidFill>
              </a:rPr>
              <a:t>Probalisme </a:t>
            </a:r>
            <a:r>
              <a:rPr lang="nl-NL" dirty="0" smtClean="0">
                <a:solidFill>
                  <a:srgbClr val="FFFFFF"/>
                </a:solidFill>
              </a:rPr>
              <a:t>(Een ander begrip wat in de literatuur vaak genoemd wordt is Probalisme is de leer van de waarschijnlijkheid, of te wel zegt dat de absolute waarheid niet bestaat, maar dat door kennis deze waarheid steeds beter </a:t>
            </a:r>
            <a:r>
              <a:rPr lang="nl-NL" dirty="0" smtClean="0">
                <a:solidFill>
                  <a:srgbClr val="FFFFFF"/>
                </a:solidFill>
              </a:rPr>
              <a:t>b</a:t>
            </a:r>
            <a:endParaRPr lang="nl-NL" dirty="0" smtClean="0"/>
          </a:p>
          <a:p>
            <a:pPr marL="0" indent="0">
              <a:buNone/>
            </a:pPr>
            <a:endParaRPr lang="nl-NL" dirty="0" smtClean="0"/>
          </a:p>
          <a:p>
            <a:endParaRPr lang="nl-NL" dirty="0"/>
          </a:p>
        </p:txBody>
      </p:sp>
      <p:pic>
        <p:nvPicPr>
          <p:cNvPr id="5" name="Afbeelding 4"/>
          <p:cNvPicPr>
            <a:picLocks noChangeAspect="1"/>
          </p:cNvPicPr>
          <p:nvPr/>
        </p:nvPicPr>
        <p:blipFill>
          <a:blip r:embed="rId2"/>
          <a:stretch>
            <a:fillRect/>
          </a:stretch>
        </p:blipFill>
        <p:spPr>
          <a:xfrm>
            <a:off x="2570448" y="5407853"/>
            <a:ext cx="1930096" cy="1050906"/>
          </a:xfrm>
          <a:prstGeom prst="rect">
            <a:avLst/>
          </a:prstGeom>
        </p:spPr>
      </p:pic>
      <p:pic>
        <p:nvPicPr>
          <p:cNvPr id="6" name="Afbeelding 5"/>
          <p:cNvPicPr>
            <a:picLocks noChangeAspect="1"/>
          </p:cNvPicPr>
          <p:nvPr/>
        </p:nvPicPr>
        <p:blipFill>
          <a:blip r:embed="rId2"/>
          <a:stretch>
            <a:fillRect/>
          </a:stretch>
        </p:blipFill>
        <p:spPr>
          <a:xfrm rot="10800000" flipV="1">
            <a:off x="4410004" y="5362499"/>
            <a:ext cx="1802722" cy="1066024"/>
          </a:xfrm>
          <a:prstGeom prst="rect">
            <a:avLst/>
          </a:prstGeom>
        </p:spPr>
      </p:pic>
      <p:pic>
        <p:nvPicPr>
          <p:cNvPr id="7" name="Afbeelding 6"/>
          <p:cNvPicPr>
            <a:picLocks noChangeAspect="1"/>
          </p:cNvPicPr>
          <p:nvPr/>
        </p:nvPicPr>
        <p:blipFill>
          <a:blip r:embed="rId2"/>
          <a:stretch>
            <a:fillRect/>
          </a:stretch>
        </p:blipFill>
        <p:spPr>
          <a:xfrm rot="10800000" flipV="1">
            <a:off x="771132" y="5365162"/>
            <a:ext cx="1874916" cy="1108715"/>
          </a:xfrm>
          <a:prstGeom prst="rect">
            <a:avLst/>
          </a:prstGeom>
        </p:spPr>
      </p:pic>
      <p:pic>
        <p:nvPicPr>
          <p:cNvPr id="9" name="Afbeelding 8"/>
          <p:cNvPicPr>
            <a:picLocks noChangeAspect="1"/>
          </p:cNvPicPr>
          <p:nvPr/>
        </p:nvPicPr>
        <p:blipFill>
          <a:blip r:embed="rId2"/>
          <a:stretch>
            <a:fillRect/>
          </a:stretch>
        </p:blipFill>
        <p:spPr>
          <a:xfrm>
            <a:off x="6122006" y="5362499"/>
            <a:ext cx="1930096" cy="1050906"/>
          </a:xfrm>
          <a:prstGeom prst="rect">
            <a:avLst/>
          </a:prstGeom>
        </p:spPr>
      </p:pic>
      <p:pic>
        <p:nvPicPr>
          <p:cNvPr id="10" name="Afbeelding 9"/>
          <p:cNvPicPr>
            <a:picLocks noChangeAspect="1"/>
          </p:cNvPicPr>
          <p:nvPr/>
        </p:nvPicPr>
        <p:blipFill>
          <a:blip r:embed="rId2"/>
          <a:stretch>
            <a:fillRect/>
          </a:stretch>
        </p:blipFill>
        <p:spPr>
          <a:xfrm rot="10800000" flipV="1">
            <a:off x="7976501" y="5347381"/>
            <a:ext cx="1802722" cy="1066024"/>
          </a:xfrm>
          <a:prstGeom prst="rect">
            <a:avLst/>
          </a:prstGeom>
        </p:spPr>
      </p:pic>
      <p:pic>
        <p:nvPicPr>
          <p:cNvPr id="11" name="Afbeelding 10"/>
          <p:cNvPicPr>
            <a:picLocks noChangeAspect="1"/>
          </p:cNvPicPr>
          <p:nvPr/>
        </p:nvPicPr>
        <p:blipFill>
          <a:blip r:embed="rId2"/>
          <a:stretch>
            <a:fillRect/>
          </a:stretch>
        </p:blipFill>
        <p:spPr>
          <a:xfrm>
            <a:off x="-1098482" y="5365162"/>
            <a:ext cx="1930096" cy="1050906"/>
          </a:xfrm>
          <a:prstGeom prst="rect">
            <a:avLst/>
          </a:prstGeom>
        </p:spPr>
      </p:pic>
    </p:spTree>
    <p:extLst>
      <p:ext uri="{BB962C8B-B14F-4D97-AF65-F5344CB8AC3E}">
        <p14:creationId xmlns:p14="http://schemas.microsoft.com/office/powerpoint/2010/main" val="36453692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3709</TotalTime>
  <Words>445</Words>
  <Application>Microsoft Macintosh PowerPoint</Application>
  <PresentationFormat>Diavoorstelling (4:3)</PresentationFormat>
  <Paragraphs>175</Paragraphs>
  <Slides>31</Slides>
  <Notes>0</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31</vt:i4>
      </vt:variant>
    </vt:vector>
  </HeadingPairs>
  <TitlesOfParts>
    <vt:vector size="33" baseType="lpstr">
      <vt:lpstr>Office-thema</vt:lpstr>
      <vt:lpstr>Document</vt:lpstr>
      <vt:lpstr>PowerPoint-presentatie</vt:lpstr>
      <vt:lpstr>PowerPoint-presentatie</vt:lpstr>
      <vt:lpstr>Planning workshop</vt:lpstr>
      <vt:lpstr>PowerPoint-presentatie</vt:lpstr>
      <vt:lpstr>PowerPoint-presentatie</vt:lpstr>
      <vt:lpstr>PowerPoint-presentatie</vt:lpstr>
      <vt:lpstr>PowerPoint-presentatie</vt:lpstr>
      <vt:lpstr>PowerPoint-presentatie</vt:lpstr>
      <vt:lpstr>Definitie kansrekening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Frederique Lampe</dc:creator>
  <cp:lastModifiedBy>Frederique Lampe</cp:lastModifiedBy>
  <cp:revision>55</cp:revision>
  <dcterms:created xsi:type="dcterms:W3CDTF">2013-11-08T19:40:24Z</dcterms:created>
  <dcterms:modified xsi:type="dcterms:W3CDTF">2014-01-31T07:51:51Z</dcterms:modified>
</cp:coreProperties>
</file>